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42"/>
  </p:notesMasterIdLst>
  <p:sldIdLst>
    <p:sldId id="256" r:id="rId2"/>
    <p:sldId id="257" r:id="rId3"/>
    <p:sldId id="259" r:id="rId4"/>
    <p:sldId id="334" r:id="rId5"/>
    <p:sldId id="264" r:id="rId6"/>
    <p:sldId id="336" r:id="rId7"/>
    <p:sldId id="335" r:id="rId8"/>
    <p:sldId id="267" r:id="rId9"/>
    <p:sldId id="338" r:id="rId10"/>
    <p:sldId id="337" r:id="rId11"/>
    <p:sldId id="339" r:id="rId12"/>
    <p:sldId id="269" r:id="rId13"/>
    <p:sldId id="316" r:id="rId14"/>
    <p:sldId id="272" r:id="rId15"/>
    <p:sldId id="317" r:id="rId16"/>
    <p:sldId id="318" r:id="rId17"/>
    <p:sldId id="319" r:id="rId18"/>
    <p:sldId id="320" r:id="rId19"/>
    <p:sldId id="340" r:id="rId20"/>
    <p:sldId id="341" r:id="rId21"/>
    <p:sldId id="342" r:id="rId22"/>
    <p:sldId id="344" r:id="rId23"/>
    <p:sldId id="322" r:id="rId24"/>
    <p:sldId id="323" r:id="rId25"/>
    <p:sldId id="324" r:id="rId26"/>
    <p:sldId id="325" r:id="rId27"/>
    <p:sldId id="326" r:id="rId28"/>
    <p:sldId id="343" r:id="rId29"/>
    <p:sldId id="327" r:id="rId30"/>
    <p:sldId id="328" r:id="rId31"/>
    <p:sldId id="329" r:id="rId32"/>
    <p:sldId id="310" r:id="rId33"/>
    <p:sldId id="330" r:id="rId34"/>
    <p:sldId id="331" r:id="rId35"/>
    <p:sldId id="332" r:id="rId36"/>
    <p:sldId id="333" r:id="rId37"/>
    <p:sldId id="262" r:id="rId38"/>
    <p:sldId id="301" r:id="rId39"/>
    <p:sldId id="345" r:id="rId40"/>
    <p:sldId id="27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84" d="100"/>
          <a:sy n="84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07-02-2017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003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60848"/>
            <a:ext cx="1944216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Important Points to be Noted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304800" y="1268760"/>
                <a:ext cx="8659688" cy="4800600"/>
              </a:xfrm>
              <a:prstGeom prst="rect">
                <a:avLst/>
              </a:prstGeom>
            </p:spPr>
            <p:txBody>
              <a:bodyPr/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38988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66420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587752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sz="2600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problem statement must include a stopping condition.</a:t>
                </a:r>
                <a:endParaRPr lang="en-US" sz="26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8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65760" lvl="1" indent="0">
                  <a:buNone/>
                </a:pPr>
                <a:r>
                  <a:rPr lang="en-US" sz="2400" dirty="0" smtClean="0">
                    <a:solidFill>
                      <a:srgbClr val="B808BC"/>
                    </a:solidFill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factorial(n) 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 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B808B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factorial(n-1) </a:t>
                </a:r>
              </a:p>
              <a:p>
                <a:pPr lvl="2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factorial(0) = 1</a:t>
                </a: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000" dirty="0" smtClean="0">
                  <a:solidFill>
                    <a:srgbClr val="B808BC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= 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(n-1) + 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(n-2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lvl="2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(0) </a:t>
                </a:r>
                <a:r>
                  <a:rPr lang="en-US" sz="20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0; 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(1) = 1</a:t>
                </a: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000" dirty="0">
                  <a:solidFill>
                    <a:srgbClr val="B808BC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m,n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= if m&gt;n 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(m-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n,n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else 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m,n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-m)</a:t>
                </a:r>
              </a:p>
              <a:p>
                <a:pPr lvl="2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err="1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cd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(m, m) = m</a:t>
                </a:r>
              </a:p>
              <a:p>
                <a:pPr lvl="2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B808BC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640080" lvl="2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T(n) = n + 2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B808B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T(n-1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lvl="2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T(0) = 0</a:t>
                </a:r>
                <a:endParaRPr lang="en-US" sz="20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>
                  <a:buFontTx/>
                  <a:buNone/>
                </a:pP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68760"/>
                <a:ext cx="8659688" cy="4800600"/>
              </a:xfrm>
              <a:prstGeom prst="rect">
                <a:avLst/>
              </a:prstGeom>
              <a:blipFill rotWithShape="0">
                <a:blip r:embed="rId2"/>
                <a:stretch>
                  <a:fillRect l="-1126" t="-2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11</a:t>
            </a:fld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3068960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Some Examples of Recursion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24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Recursive Function for 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n!</a:t>
            </a:r>
            <a:endParaRPr lang="en-IN" sz="4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971600" y="1924883"/>
            <a:ext cx="7416824" cy="4247317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(n == 0)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1;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(n *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 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&amp;x);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(“Factorial of %d is: %d”, x,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31640" y="1196752"/>
                <a:ext cx="669674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2">
                  <a:lnSpc>
                    <a:spcPct val="90000"/>
                  </a:lnSpc>
                  <a:buFontTx/>
                  <a:buNone/>
                </a:pPr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fact(0) = 1</a:t>
                </a:r>
              </a:p>
              <a:p>
                <a:pPr lvl="2">
                  <a:lnSpc>
                    <a:spcPct val="90000"/>
                  </a:lnSpc>
                  <a:buFontTx/>
                  <a:buNone/>
                </a:pPr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fact(n) = 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fact(n-1), if n &gt; 0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196752"/>
                <a:ext cx="6696744" cy="646331"/>
              </a:xfrm>
              <a:prstGeom prst="rect">
                <a:avLst/>
              </a:prstGeom>
              <a:blipFill rotWithShape="0">
                <a:blip r:embed="rId2"/>
                <a:stretch>
                  <a:fillRect t="-7547" b="-18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6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Factorial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95536" y="1340768"/>
            <a:ext cx="81456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a recursive program is executed, the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recursive function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are not executed immediately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Times New Roman" pitchFamily="18" charset="0"/>
              <a:buChar char="*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are kept aside (on a stack) until the stopping condition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encountered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Times New Roman" pitchFamily="18" charset="0"/>
              <a:buChar char="*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Times New Roman" pitchFamily="18" charset="0"/>
              <a:buChar char="*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calls are then executed in reverse order.</a:t>
            </a:r>
          </a:p>
        </p:txBody>
      </p:sp>
    </p:spTree>
    <p:extLst>
      <p:ext uri="{BB962C8B-B14F-4D97-AF65-F5344CB8AC3E}">
        <p14:creationId xmlns:p14="http://schemas.microsoft.com/office/powerpoint/2010/main" val="19286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Factorial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410200" y="48768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3E3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if  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 = = 0) return (1);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else return 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1 * fact(0)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Narrow" pitchFamily="34" charset="0"/>
              </a:rPr>
              <a:t>); </a:t>
            </a:r>
          </a:p>
        </p:txBody>
      </p:sp>
      <p:grpSp>
        <p:nvGrpSpPr>
          <p:cNvPr id="34" name="Group 14"/>
          <p:cNvGrpSpPr>
            <a:grpSpLocks/>
          </p:cNvGrpSpPr>
          <p:nvPr/>
        </p:nvGrpSpPr>
        <p:grpSpPr bwMode="auto">
          <a:xfrm>
            <a:off x="801688" y="1371600"/>
            <a:ext cx="798512" cy="533400"/>
            <a:chOff x="505" y="864"/>
            <a:chExt cx="503" cy="336"/>
          </a:xfrm>
        </p:grpSpPr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505" y="864"/>
              <a:ext cx="5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 </a:t>
              </a: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fact(4)</a:t>
              </a:r>
            </a:p>
          </p:txBody>
        </p:sp>
        <p:sp>
          <p:nvSpPr>
            <p:cNvPr id="36" name="Line 10"/>
            <p:cNvSpPr>
              <a:spLocks noChangeShapeType="1"/>
            </p:cNvSpPr>
            <p:nvPr/>
          </p:nvSpPr>
          <p:spPr bwMode="auto">
            <a:xfrm>
              <a:off x="697" y="1056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7" name="Group 15"/>
          <p:cNvGrpSpPr>
            <a:grpSpLocks/>
          </p:cNvGrpSpPr>
          <p:nvPr/>
        </p:nvGrpSpPr>
        <p:grpSpPr bwMode="auto">
          <a:xfrm>
            <a:off x="990600" y="1981200"/>
            <a:ext cx="2743200" cy="838200"/>
            <a:chOff x="624" y="1248"/>
            <a:chExt cx="1728" cy="528"/>
          </a:xfrm>
        </p:grpSpPr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624" y="124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3E3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99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if 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4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 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= = 0) return (1);</a:t>
              </a:r>
            </a:p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else return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4 * fact(3)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);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 </a:t>
              </a:r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1728" y="163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0" name="Group 16"/>
          <p:cNvGrpSpPr>
            <a:grpSpLocks/>
          </p:cNvGrpSpPr>
          <p:nvPr/>
        </p:nvGrpSpPr>
        <p:grpSpPr bwMode="auto">
          <a:xfrm>
            <a:off x="2590800" y="2895600"/>
            <a:ext cx="2743200" cy="838200"/>
            <a:chOff x="1632" y="1824"/>
            <a:chExt cx="1728" cy="528"/>
          </a:xfrm>
        </p:grpSpPr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1632" y="18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3E3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99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if 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3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 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= = 0) return (1);</a:t>
              </a:r>
            </a:p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else return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3 * fact(2)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); </a:t>
              </a:r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2736" y="220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3" name="Group 17"/>
          <p:cNvGrpSpPr>
            <a:grpSpLocks/>
          </p:cNvGrpSpPr>
          <p:nvPr/>
        </p:nvGrpSpPr>
        <p:grpSpPr bwMode="auto">
          <a:xfrm>
            <a:off x="4191000" y="3810000"/>
            <a:ext cx="2743200" cy="990600"/>
            <a:chOff x="2640" y="2400"/>
            <a:chExt cx="1728" cy="624"/>
          </a:xfrm>
        </p:grpSpPr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2640" y="2400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3E3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99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if 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2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 = = 0) return (1);</a:t>
              </a:r>
            </a:p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else return  (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2 * fact(1)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 Narrow" pitchFamily="34" charset="0"/>
                </a:rPr>
                <a:t>); </a:t>
              </a: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3504" y="288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6" name="Freeform 22"/>
          <p:cNvSpPr>
            <a:spLocks/>
          </p:cNvSpPr>
          <p:nvPr/>
        </p:nvSpPr>
        <p:spPr bwMode="auto">
          <a:xfrm>
            <a:off x="5105400" y="3352800"/>
            <a:ext cx="1600200" cy="762000"/>
          </a:xfrm>
          <a:custGeom>
            <a:avLst/>
            <a:gdLst>
              <a:gd name="T0" fmla="*/ 480 w 480"/>
              <a:gd name="T1" fmla="*/ 384 h 384"/>
              <a:gd name="T2" fmla="*/ 384 w 480"/>
              <a:gd name="T3" fmla="*/ 96 h 384"/>
              <a:gd name="T4" fmla="*/ 0 w 480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384">
                <a:moveTo>
                  <a:pt x="480" y="384"/>
                </a:moveTo>
                <a:cubicBezTo>
                  <a:pt x="472" y="272"/>
                  <a:pt x="464" y="160"/>
                  <a:pt x="384" y="96"/>
                </a:cubicBezTo>
                <a:cubicBezTo>
                  <a:pt x="304" y="32"/>
                  <a:pt x="152" y="16"/>
                  <a:pt x="0" y="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Freeform 23"/>
          <p:cNvSpPr>
            <a:spLocks/>
          </p:cNvSpPr>
          <p:nvPr/>
        </p:nvSpPr>
        <p:spPr bwMode="auto">
          <a:xfrm>
            <a:off x="3505200" y="2438400"/>
            <a:ext cx="1600200" cy="762000"/>
          </a:xfrm>
          <a:custGeom>
            <a:avLst/>
            <a:gdLst>
              <a:gd name="T0" fmla="*/ 480 w 480"/>
              <a:gd name="T1" fmla="*/ 384 h 384"/>
              <a:gd name="T2" fmla="*/ 384 w 480"/>
              <a:gd name="T3" fmla="*/ 96 h 384"/>
              <a:gd name="T4" fmla="*/ 0 w 480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384">
                <a:moveTo>
                  <a:pt x="480" y="384"/>
                </a:moveTo>
                <a:cubicBezTo>
                  <a:pt x="472" y="272"/>
                  <a:pt x="464" y="160"/>
                  <a:pt x="384" y="96"/>
                </a:cubicBezTo>
                <a:cubicBezTo>
                  <a:pt x="304" y="32"/>
                  <a:pt x="152" y="16"/>
                  <a:pt x="0" y="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8" name="Group 29"/>
          <p:cNvGrpSpPr>
            <a:grpSpLocks/>
          </p:cNvGrpSpPr>
          <p:nvPr/>
        </p:nvGrpSpPr>
        <p:grpSpPr bwMode="auto">
          <a:xfrm>
            <a:off x="6705600" y="4098925"/>
            <a:ext cx="846138" cy="777875"/>
            <a:chOff x="4224" y="2582"/>
            <a:chExt cx="533" cy="490"/>
          </a:xfrm>
        </p:grpSpPr>
        <p:sp>
          <p:nvSpPr>
            <p:cNvPr id="49" name="Freeform 21"/>
            <p:cNvSpPr>
              <a:spLocks/>
            </p:cNvSpPr>
            <p:nvPr/>
          </p:nvSpPr>
          <p:spPr bwMode="auto">
            <a:xfrm>
              <a:off x="4224" y="2688"/>
              <a:ext cx="480" cy="384"/>
            </a:xfrm>
            <a:custGeom>
              <a:avLst/>
              <a:gdLst>
                <a:gd name="T0" fmla="*/ 480 w 480"/>
                <a:gd name="T1" fmla="*/ 384 h 384"/>
                <a:gd name="T2" fmla="*/ 384 w 480"/>
                <a:gd name="T3" fmla="*/ 96 h 384"/>
                <a:gd name="T4" fmla="*/ 0 w 480"/>
                <a:gd name="T5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384">
                  <a:moveTo>
                    <a:pt x="480" y="384"/>
                  </a:moveTo>
                  <a:cubicBezTo>
                    <a:pt x="472" y="272"/>
                    <a:pt x="464" y="160"/>
                    <a:pt x="384" y="96"/>
                  </a:cubicBezTo>
                  <a:cubicBezTo>
                    <a:pt x="304" y="32"/>
                    <a:pt x="152" y="1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4560" y="2582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1</a:t>
              </a:r>
            </a:p>
          </p:txBody>
        </p:sp>
      </p:grp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6248400" y="3200400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</a:rPr>
              <a:t>2</a:t>
            </a: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4724400" y="2286000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</a:rPr>
              <a:t>6</a:t>
            </a:r>
          </a:p>
        </p:txBody>
      </p:sp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1905000" y="1447800"/>
            <a:ext cx="1744663" cy="838200"/>
            <a:chOff x="1200" y="912"/>
            <a:chExt cx="1099" cy="528"/>
          </a:xfrm>
        </p:grpSpPr>
        <p:sp>
          <p:nvSpPr>
            <p:cNvPr id="54" name="Freeform 24"/>
            <p:cNvSpPr>
              <a:spLocks/>
            </p:cNvSpPr>
            <p:nvPr/>
          </p:nvSpPr>
          <p:spPr bwMode="auto">
            <a:xfrm>
              <a:off x="1200" y="960"/>
              <a:ext cx="1008" cy="480"/>
            </a:xfrm>
            <a:custGeom>
              <a:avLst/>
              <a:gdLst>
                <a:gd name="T0" fmla="*/ 480 w 480"/>
                <a:gd name="T1" fmla="*/ 384 h 384"/>
                <a:gd name="T2" fmla="*/ 384 w 480"/>
                <a:gd name="T3" fmla="*/ 96 h 384"/>
                <a:gd name="T4" fmla="*/ 0 w 480"/>
                <a:gd name="T5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384">
                  <a:moveTo>
                    <a:pt x="480" y="384"/>
                  </a:moveTo>
                  <a:cubicBezTo>
                    <a:pt x="472" y="272"/>
                    <a:pt x="464" y="160"/>
                    <a:pt x="384" y="96"/>
                  </a:cubicBezTo>
                  <a:cubicBezTo>
                    <a:pt x="304" y="32"/>
                    <a:pt x="152" y="1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Text Box 28"/>
            <p:cNvSpPr txBox="1">
              <a:spLocks noChangeArrowheads="1"/>
            </p:cNvSpPr>
            <p:nvPr/>
          </p:nvSpPr>
          <p:spPr bwMode="auto">
            <a:xfrm>
              <a:off x="2021" y="912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24</a:t>
              </a:r>
            </a:p>
          </p:txBody>
        </p:sp>
      </p:grp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381000" y="4419600"/>
            <a:ext cx="2971800" cy="1477328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int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fact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int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n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{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  if   (n = = 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0) 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return (1);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  else return  (n * fact(n-1));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3104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6" grpId="0" animBg="1"/>
      <p:bldP spid="47" grpId="0" animBg="1"/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Factorial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539552" y="1028343"/>
            <a:ext cx="75608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IN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the function calls will be </a:t>
            </a:r>
            <a:r>
              <a:rPr lang="en-I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processed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fact(4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4 * fact(3)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fact(3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3 * fact(2)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fact(2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2 * fact(1)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fact(1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 * fact(0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actual values return in the reverse </a:t>
            </a:r>
            <a:r>
              <a:rPr lang="en-I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fact(0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fact(1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 * 1 = 1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fact(2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2 * 1 = 2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fact(3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3 * 2 = 6</a:t>
            </a:r>
          </a:p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fact(4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4 * 6 =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Recursive Function for </a:t>
            </a:r>
            <a:r>
              <a:rPr lang="en-US" sz="4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en-IN" sz="4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57199" y="2060848"/>
            <a:ext cx="8435281" cy="4247317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(n &lt; 2)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lvl="2"/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(n-2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 </a:t>
            </a: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&amp;x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d-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Fibonacci number is %d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\n”,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75556" y="121621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90000"/>
              </a:lnSpc>
            </a:pP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 = 1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 +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(n-2),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n &gt; 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Fibonacci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eries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1412776"/>
            <a:ext cx="4497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f(0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=  0</a:t>
            </a:r>
          </a:p>
          <a:p>
            <a:pPr algn="just"/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=  1</a:t>
            </a:r>
          </a:p>
          <a:p>
            <a:pPr algn="just"/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f(n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=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f(n-1)+f(n-2),if n&gt;1</a:t>
            </a: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59560" y="3200476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2060"/>
                </a:solidFill>
                <a:latin typeface="Arial" charset="0"/>
              </a:rPr>
              <a:t>f(4)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3726160" y="3581476"/>
            <a:ext cx="1752600" cy="777875"/>
            <a:chOff x="3840" y="1104"/>
            <a:chExt cx="1104" cy="490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f(3)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f(2)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116560" y="4343476"/>
            <a:ext cx="1600200" cy="854075"/>
            <a:chOff x="3456" y="1584"/>
            <a:chExt cx="1008" cy="538"/>
          </a:xfrm>
        </p:grpSpPr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f(2)</a:t>
              </a: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564360" y="4343476"/>
            <a:ext cx="1447800" cy="854075"/>
            <a:chOff x="4368" y="1584"/>
            <a:chExt cx="912" cy="538"/>
          </a:xfrm>
        </p:grpSpPr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f(0)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" name="Group 20"/>
          <p:cNvGrpSpPr>
            <a:grpSpLocks/>
          </p:cNvGrpSpPr>
          <p:nvPr/>
        </p:nvGrpSpPr>
        <p:grpSpPr bwMode="auto">
          <a:xfrm>
            <a:off x="2659360" y="5181676"/>
            <a:ext cx="1752600" cy="854075"/>
            <a:chOff x="3168" y="2112"/>
            <a:chExt cx="1104" cy="538"/>
          </a:xfrm>
        </p:grpSpPr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f(0)</a:t>
              </a: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" name="Rectangle 2"/>
          <p:cNvSpPr/>
          <p:nvPr/>
        </p:nvSpPr>
        <p:spPr>
          <a:xfrm>
            <a:off x="4546727" y="1037688"/>
            <a:ext cx="4572000" cy="2031325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IN" b="1" dirty="0" err="1">
                <a:solidFill>
                  <a:srgbClr val="002060"/>
                </a:solidFill>
              </a:rPr>
              <a:t>int</a:t>
            </a:r>
            <a:r>
              <a:rPr lang="en-IN" b="1" dirty="0">
                <a:solidFill>
                  <a:srgbClr val="002060"/>
                </a:solidFill>
              </a:rPr>
              <a:t>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IN" b="1" dirty="0" smtClean="0">
                <a:solidFill>
                  <a:srgbClr val="002060"/>
                </a:solidFill>
              </a:rPr>
              <a:t>(</a:t>
            </a:r>
            <a:r>
              <a:rPr lang="en-IN" b="1" dirty="0" err="1" smtClean="0">
                <a:solidFill>
                  <a:srgbClr val="002060"/>
                </a:solidFill>
              </a:rPr>
              <a:t>int</a:t>
            </a:r>
            <a:r>
              <a:rPr lang="en-IN" b="1" dirty="0" smtClean="0">
                <a:solidFill>
                  <a:srgbClr val="002060"/>
                </a:solidFill>
              </a:rPr>
              <a:t> </a:t>
            </a:r>
            <a:r>
              <a:rPr lang="en-IN" b="1" dirty="0">
                <a:solidFill>
                  <a:srgbClr val="002060"/>
                </a:solidFill>
              </a:rPr>
              <a:t>n)</a:t>
            </a:r>
          </a:p>
          <a:p>
            <a:r>
              <a:rPr lang="en-IN" b="1" dirty="0">
                <a:solidFill>
                  <a:srgbClr val="002060"/>
                </a:solidFill>
              </a:rPr>
              <a:t>{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if (n &lt; 2)</a:t>
            </a:r>
          </a:p>
          <a:p>
            <a:pPr lvl="1"/>
            <a:r>
              <a:rPr lang="en-IN" b="1" dirty="0" smtClean="0">
                <a:solidFill>
                  <a:srgbClr val="002060"/>
                </a:solidFill>
              </a:rPr>
              <a:t>	return </a:t>
            </a:r>
            <a:r>
              <a:rPr lang="en-IN" b="1" dirty="0">
                <a:solidFill>
                  <a:srgbClr val="002060"/>
                </a:solidFill>
              </a:rPr>
              <a:t>(n);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else</a:t>
            </a:r>
          </a:p>
          <a:p>
            <a:pPr lvl="1"/>
            <a:r>
              <a:rPr lang="en-IN" b="1" dirty="0" smtClean="0">
                <a:solidFill>
                  <a:srgbClr val="002060"/>
                </a:solidFill>
              </a:rPr>
              <a:t>	return </a:t>
            </a:r>
            <a:r>
              <a:rPr lang="en-IN" b="1" dirty="0">
                <a:solidFill>
                  <a:srgbClr val="002060"/>
                </a:solidFill>
              </a:rPr>
              <a:t>(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IN" b="1" dirty="0" smtClean="0">
                <a:solidFill>
                  <a:srgbClr val="002060"/>
                </a:solidFill>
              </a:rPr>
              <a:t>(n-1</a:t>
            </a:r>
            <a:r>
              <a:rPr lang="en-IN" b="1" dirty="0">
                <a:solidFill>
                  <a:srgbClr val="002060"/>
                </a:solidFill>
              </a:rPr>
              <a:t>) +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IN" b="1" dirty="0" smtClean="0">
                <a:solidFill>
                  <a:srgbClr val="002060"/>
                </a:solidFill>
              </a:rPr>
              <a:t>(n-2</a:t>
            </a:r>
            <a:r>
              <a:rPr lang="en-IN" b="1" dirty="0">
                <a:solidFill>
                  <a:srgbClr val="002060"/>
                </a:solidFill>
              </a:rPr>
              <a:t>));</a:t>
            </a:r>
          </a:p>
          <a:p>
            <a:r>
              <a:rPr lang="en-IN" b="1" dirty="0">
                <a:solidFill>
                  <a:srgbClr val="002060"/>
                </a:solidFill>
              </a:rPr>
              <a:t>}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6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Tracing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629400" y="1499196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2060"/>
                </a:solidFill>
                <a:latin typeface="Arial" charset="0"/>
              </a:rPr>
              <a:t>f(4)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6096000" y="1880196"/>
            <a:ext cx="1752600" cy="777875"/>
            <a:chOff x="3840" y="1104"/>
            <a:chExt cx="1104" cy="490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f(3)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f(2)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5486400" y="2642196"/>
            <a:ext cx="1600200" cy="854075"/>
            <a:chOff x="3456" y="1584"/>
            <a:chExt cx="1008" cy="538"/>
          </a:xfrm>
        </p:grpSpPr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f(2)</a:t>
              </a: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6934200" y="2642196"/>
            <a:ext cx="1447800" cy="854075"/>
            <a:chOff x="4368" y="1584"/>
            <a:chExt cx="912" cy="538"/>
          </a:xfrm>
        </p:grpSpPr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f(0)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" name="Group 20"/>
          <p:cNvGrpSpPr>
            <a:grpSpLocks/>
          </p:cNvGrpSpPr>
          <p:nvPr/>
        </p:nvGrpSpPr>
        <p:grpSpPr bwMode="auto">
          <a:xfrm>
            <a:off x="5029200" y="3480396"/>
            <a:ext cx="1752600" cy="854075"/>
            <a:chOff x="3168" y="2112"/>
            <a:chExt cx="1104" cy="538"/>
          </a:xfrm>
        </p:grpSpPr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f(1)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2060"/>
                  </a:solidFill>
                  <a:latin typeface="Arial" charset="0"/>
                </a:rPr>
                <a:t>f(0)</a:t>
              </a: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304800" y="1295400"/>
            <a:ext cx="4221163" cy="48768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002060"/>
                </a:solidFill>
              </a:rPr>
              <a:t>How many times is the function called when evaluating f(4) ?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Inefficiency: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Same thing is computed several times.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30" name="AutoShape 25"/>
          <p:cNvSpPr>
            <a:spLocks noChangeArrowheads="1"/>
          </p:cNvSpPr>
          <p:nvPr/>
        </p:nvSpPr>
        <p:spPr bwMode="auto">
          <a:xfrm>
            <a:off x="2577309" y="2609412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5802719" y="4531300"/>
            <a:ext cx="227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called 9 times</a:t>
            </a:r>
          </a:p>
        </p:txBody>
      </p:sp>
    </p:spTree>
    <p:extLst>
      <p:ext uri="{BB962C8B-B14F-4D97-AF65-F5344CB8AC3E}">
        <p14:creationId xmlns:p14="http://schemas.microsoft.com/office/powerpoint/2010/main" val="232973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Recursive Function for </a:t>
            </a:r>
            <a:r>
              <a:rPr lang="en-US" sz="40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sz="4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57199" y="2060848"/>
            <a:ext cx="8435281" cy="4524315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== n)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m;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(m &gt; n) return (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(m-n, n); </a:t>
            </a:r>
          </a:p>
          <a:p>
            <a:pPr lvl="2"/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else return </a:t>
            </a:r>
            <a:r>
              <a:rPr lang="en-IN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(m, n-m);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y; 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= %d, y = %d”,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 &amp;y);</a:t>
            </a: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(“GCD of %d and %d is %d”, x, y, </a:t>
            </a: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y));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75556" y="121621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90000"/>
              </a:lnSpc>
            </a:pP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m,m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m;  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(m-n, n)  if m &gt; 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=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(m, n-m)  else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#6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Recursion in C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GCD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619672" y="3356992"/>
            <a:ext cx="10256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2060"/>
                </a:solidFill>
                <a:latin typeface="Arial" charset="0"/>
              </a:rPr>
              <a:t>g(10,15)</a:t>
            </a:r>
            <a:endParaRPr lang="en-US" sz="16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20480" y="3033662"/>
            <a:ext cx="4572000" cy="2062103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IN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IN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==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m;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if(m 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n) return (</a:t>
            </a:r>
            <a:r>
              <a:rPr lang="en-IN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</a:t>
            </a:r>
            <a:r>
              <a:rPr lang="en-IN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n,n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else 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N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(m, 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n-m</a:t>
            </a:r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Rectangle 29"/>
          <p:cNvSpPr/>
          <p:nvPr/>
        </p:nvSpPr>
        <p:spPr>
          <a:xfrm>
            <a:off x="-60538" y="1394466"/>
            <a:ext cx="5146848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m,m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m;  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(m-n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  if m &gt; n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n-m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else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206412" y="4092097"/>
            <a:ext cx="10256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2060"/>
                </a:solidFill>
                <a:latin typeface="Arial" charset="0"/>
              </a:rPr>
              <a:t>g(10, 5)</a:t>
            </a:r>
            <a:endParaRPr lang="en-US" sz="16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2" name="Line 19"/>
          <p:cNvSpPr>
            <a:spLocks noChangeShapeType="1"/>
          </p:cNvSpPr>
          <p:nvPr/>
        </p:nvSpPr>
        <p:spPr bwMode="auto">
          <a:xfrm>
            <a:off x="2076872" y="3679311"/>
            <a:ext cx="38100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693600" y="4926488"/>
            <a:ext cx="10256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2060"/>
                </a:solidFill>
                <a:latin typeface="Arial" charset="0"/>
              </a:rPr>
              <a:t>g(5,5)</a:t>
            </a:r>
            <a:endParaRPr lang="en-US" sz="16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flipH="1">
            <a:off x="2206412" y="4400902"/>
            <a:ext cx="30480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08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  <p:bldP spid="31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Performance Comparison of GCDs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0" y="2852936"/>
            <a:ext cx="4521470" cy="2062103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1600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IN" sz="1600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==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m;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if(m 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n) return (</a:t>
            </a:r>
            <a:r>
              <a:rPr lang="en-IN" sz="1600" b="1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</a:t>
            </a:r>
            <a:r>
              <a:rPr lang="en-IN" sz="1600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n,n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else 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N" sz="1600" b="1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(m, </a:t>
            </a:r>
            <a:r>
              <a:rPr lang="en-IN" sz="16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n-m</a:t>
            </a:r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Rectangle 29"/>
          <p:cNvSpPr/>
          <p:nvPr/>
        </p:nvSpPr>
        <p:spPr>
          <a:xfrm>
            <a:off x="-60538" y="1394466"/>
            <a:ext cx="5146848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 if m = n </a:t>
            </a:r>
            <a:endParaRPr lang="en-US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(m-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n,n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if m&gt;n</a:t>
            </a:r>
            <a:endParaRPr lang="en-US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-m</a:t>
            </a:r>
            <a:r>
              <a:rPr lang="en-US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52990" y="1394466"/>
            <a:ext cx="4600128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 if (m = n) or n = 0;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= 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n,m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if n&gt;m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m%n,m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57564" y="2852936"/>
            <a:ext cx="4572000" cy="2062103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IN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IN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((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==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n)|| (n == 0))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m;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if(n 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m) 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(</a:t>
            </a:r>
            <a:r>
              <a:rPr lang="en-IN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n,m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else 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N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(m, </a:t>
            </a:r>
            <a:r>
              <a:rPr lang="en-IN" sz="16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n%m</a:t>
            </a:r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635026" y="1196752"/>
            <a:ext cx="8982" cy="4104456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4986" y="5427393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 the performance of the above-mentioned two versions of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calculations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5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Recursive Function for 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n)</a:t>
            </a:r>
            <a:endParaRPr lang="en-IN" sz="4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971600" y="1924883"/>
            <a:ext cx="7416824" cy="4247317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(n == 0)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0;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(n + 2*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 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&amp;x);</a:t>
            </a:r>
          </a:p>
          <a:p>
            <a:pPr lvl="2"/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(“T(%d”)= %d”, x,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31640" y="1196752"/>
                <a:ext cx="6696744" cy="654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2">
                  <a:lnSpc>
                    <a:spcPct val="90000"/>
                  </a:lnSpc>
                  <a:buFontTx/>
                  <a:buNone/>
                </a:pPr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T(0) </a:t>
                </a:r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</a:t>
                </a:r>
                <a:endParaRPr lang="en-US" sz="20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2">
                  <a:lnSpc>
                    <a:spcPct val="90000"/>
                  </a:lnSpc>
                  <a:buFontTx/>
                  <a:buNone/>
                </a:pPr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</a:t>
                </a:r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= n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en-US" sz="2000" dirty="0">
                    <a:solidFill>
                      <a:srgbClr val="C00000"/>
                    </a:solidFill>
                    <a:ea typeface="Cambria Math" panose="02040503050406030204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 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T(n-1</a:t>
                </a:r>
                <a:r>
                  <a:rPr lang="en-US" sz="2000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), if n &gt;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</a:t>
                </a:r>
                <a:endParaRPr lang="en-US" sz="20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196752"/>
                <a:ext cx="6696744" cy="654025"/>
              </a:xfrm>
              <a:prstGeom prst="rect">
                <a:avLst/>
              </a:prstGeom>
              <a:blipFill rotWithShape="0">
                <a:blip r:embed="rId2"/>
                <a:stretch>
                  <a:fillRect t="-7407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9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Towers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Hanoi Problem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28850" y="1393825"/>
            <a:ext cx="153988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55576" y="4619625"/>
            <a:ext cx="7143750" cy="23018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197024" y="4351338"/>
            <a:ext cx="2266950" cy="2682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5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22400" y="4081463"/>
            <a:ext cx="1843088" cy="269875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4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652588" y="3813175"/>
            <a:ext cx="1382712" cy="2682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3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844675" y="3582988"/>
            <a:ext cx="960438" cy="2301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998663" y="3352800"/>
            <a:ext cx="614362" cy="2301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41801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76116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844675" y="4927600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0" dirty="0" smtClean="0">
                <a:latin typeface="Arial" charset="0"/>
              </a:rPr>
              <a:t>A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765550" y="4965700"/>
            <a:ext cx="184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0" dirty="0" smtClean="0">
                <a:latin typeface="Arial" charset="0"/>
              </a:rPr>
              <a:t>B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300788" y="4965700"/>
            <a:ext cx="130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0" dirty="0" smtClean="0">
                <a:latin typeface="Arial" charset="0"/>
              </a:rPr>
              <a:t>C</a:t>
            </a:r>
            <a:endParaRPr lang="en-US" sz="24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Towers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Hanoi Problem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04800" y="1268760"/>
            <a:ext cx="8610600" cy="50292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problem statement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Initially all the disks are stacked on the A pole.</a:t>
            </a: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Required to transfer all the disks to the C pole.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one disk can be moved at a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larger disk cannot be placed on a smaller disk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pole is used for temporary storage of disks.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325" y="2348880"/>
            <a:ext cx="2720675" cy="181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0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Towers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Hanoi Problem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295400"/>
            <a:ext cx="8610600" cy="3357736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Recursive statement of the general problem of n disks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top (n-1) disks from A to B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 2: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largest disk from A to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 3: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(n-1) disks from B to C.</a:t>
            </a:r>
          </a:p>
          <a:p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53615"/>
            <a:ext cx="3096344" cy="431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Towers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Hanoi Problem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644410" y="1380756"/>
            <a:ext cx="7783171" cy="461664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540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sz="1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n, 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C);</a:t>
            </a:r>
          </a:p>
          <a:p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n;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/*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of disks */</a:t>
            </a:r>
          </a:p>
          <a:p>
            <a:pPr lvl="1"/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(“%d”, &amp;n);</a:t>
            </a:r>
          </a:p>
          <a:p>
            <a:pPr lvl="1"/>
            <a:r>
              <a:rPr lang="pt-BR" sz="1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pt-BR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</a:t>
            </a:r>
            <a:r>
              <a:rPr lang="pt-BR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‘A’, ‘B’, ‘C’);</a:t>
            </a:r>
            <a:endParaRPr lang="pt-BR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sz="1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IN" sz="1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C)</a:t>
            </a:r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&gt; 0) {</a:t>
            </a:r>
          </a:p>
          <a:p>
            <a:pPr lvl="4"/>
            <a:r>
              <a:rPr lang="en-IN" sz="1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IN" sz="1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(n-1,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C, B);</a:t>
            </a:r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r>
              <a:rPr lang="en-IN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(“Move disk %d from %c to %c \n”, n,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C);</a:t>
            </a:r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r>
              <a:rPr lang="en-IN" sz="1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(n-1, 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C, A);</a:t>
            </a:r>
            <a:endParaRPr lang="en-IN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22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Towers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Hanoi – Execution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83568" y="1139088"/>
            <a:ext cx="2016224" cy="1815882"/>
          </a:xfrm>
          <a:prstGeom prst="rect">
            <a:avLst/>
          </a:prstGeom>
          <a:solidFill>
            <a:schemeClr val="accent3">
              <a:lumMod val="20000"/>
              <a:lumOff val="80000"/>
              <a:alpha val="78000"/>
            </a:schemeClr>
          </a:solidFill>
          <a:ln w="2540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1840" y="1122437"/>
            <a:ext cx="2088232" cy="3539430"/>
          </a:xfrm>
          <a:prstGeom prst="rect">
            <a:avLst/>
          </a:prstGeom>
          <a:solidFill>
            <a:schemeClr val="accent5">
              <a:lumMod val="20000"/>
              <a:lumOff val="80000"/>
              <a:alpha val="61000"/>
            </a:schemeClr>
          </a:solidFill>
          <a:ln w="2540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R</a:t>
            </a: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L</a:t>
            </a: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4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30284" y="1124744"/>
            <a:ext cx="1872208" cy="5016758"/>
          </a:xfrm>
          <a:prstGeom prst="rect">
            <a:avLst/>
          </a:prstGeom>
          <a:solidFill>
            <a:schemeClr val="accent4">
              <a:alpha val="22000"/>
            </a:schemeClr>
          </a:solidFill>
          <a:ln w="2540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4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5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4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3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2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disk 1 from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3304" y="4661867"/>
            <a:ext cx="23083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IN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many moves are </a:t>
            </a:r>
          </a:p>
          <a:p>
            <a:pPr marL="45720" indent="0">
              <a:buNone/>
            </a:pPr>
            <a:r>
              <a:rPr lang="en-IN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required for </a:t>
            </a:r>
            <a:r>
              <a:rPr lang="en-IN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disks?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1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Points to be Noted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318291" y="1124744"/>
            <a:ext cx="8382000" cy="4968552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recursive program can also be written without recursion.</a:t>
            </a:r>
          </a:p>
          <a:p>
            <a:pPr marL="2862072" lvl="8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 is used for programming convenience, not for performance enhancement.</a:t>
            </a:r>
          </a:p>
          <a:p>
            <a:pPr marL="2862072" lvl="8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Sometimes, if the function being computed has a nice recurrence form, then a recursive code may be more readable.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Performance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warning!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Speed: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Avoid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Fibonacci-style recursive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programs, which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result in an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exponential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“explosion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of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calls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IN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Memory: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Recursive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calls take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consume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additional memory.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I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45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Versus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Iteration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29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980728"/>
            <a:ext cx="8001000" cy="504056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Repetition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Iteration:  explicit loop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Recursion:  repeated function calls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Termination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Iteration: Loop condition fails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Recursion: Base case recognized</a:t>
            </a:r>
          </a:p>
          <a:p>
            <a:pPr lvl="6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Both can have infinite loops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careful about the termination condition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Balance 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Choice between performance (iteration) and good software engineering (recursion).</a:t>
            </a:r>
          </a:p>
        </p:txBody>
      </p:sp>
    </p:spTree>
    <p:extLst>
      <p:ext uri="{BB962C8B-B14F-4D97-AF65-F5344CB8AC3E}">
        <p14:creationId xmlns:p14="http://schemas.microsoft.com/office/powerpoint/2010/main" val="25820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484784"/>
            <a:ext cx="8640960" cy="464169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Recursion?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 - Mechanism of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Execution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versus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Iteration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mplementation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dirty="0" smtClean="0"/>
              <a:t>CS 10001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How are function calls implemented?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79512" y="1295400"/>
            <a:ext cx="8735888" cy="50292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following applies in general, with minor variations that are implementation dependent.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system maintains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stack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memory.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 is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last-in first-out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structure.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operations on stack,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push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Whenever there is a function call,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activation record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pushed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into the stack.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Activation record consists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return address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calling program,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return value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the function, and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local variables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inside the function.</a:t>
            </a:r>
          </a:p>
        </p:txBody>
      </p:sp>
    </p:spTree>
    <p:extLst>
      <p:ext uri="{BB962C8B-B14F-4D97-AF65-F5344CB8AC3E}">
        <p14:creationId xmlns:p14="http://schemas.microsoft.com/office/powerpoint/2010/main" val="40753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 calls implementation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92213" y="1001480"/>
            <a:ext cx="2073275" cy="176212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main()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{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x =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gcd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(a, b);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454650" y="1309455"/>
            <a:ext cx="2497138" cy="176212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gcd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(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x,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y)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{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return (result);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}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3073400" y="1501542"/>
            <a:ext cx="2420938" cy="498475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689350" y="4687655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689350" y="4343167"/>
            <a:ext cx="1535113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Return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Addr</a:t>
            </a:r>
            <a:endParaRPr lang="en-US" sz="18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689350" y="3997092"/>
            <a:ext cx="1535113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Return Value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689350" y="3382730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Local 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Variables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460500" y="4689242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070600" y="4689242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538288" y="5649680"/>
            <a:ext cx="1881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2"/>
                </a:solidFill>
                <a:latin typeface="Arial" charset="0"/>
              </a:rPr>
              <a:t>Before call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841750" y="5649680"/>
            <a:ext cx="188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2"/>
                </a:solidFill>
                <a:latin typeface="Arial" charset="0"/>
              </a:rPr>
              <a:t>After call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108700" y="5609992"/>
            <a:ext cx="188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2"/>
                </a:solidFill>
                <a:latin typeface="Arial" charset="0"/>
              </a:rPr>
              <a:t>After return</a:t>
            </a: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731838" y="3344630"/>
            <a:ext cx="344487" cy="2573337"/>
          </a:xfrm>
          <a:prstGeom prst="leftBrace">
            <a:avLst>
              <a:gd name="adj1" fmla="val 6225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 rot="16200000">
            <a:off x="-673100" y="3941530"/>
            <a:ext cx="226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Arial" charset="0"/>
              </a:rPr>
              <a:t>STACK</a:t>
            </a: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 flipV="1">
            <a:off x="2190750" y="2192105"/>
            <a:ext cx="3533775" cy="384175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" name="AutoShape 18"/>
          <p:cNvSpPr>
            <a:spLocks/>
          </p:cNvSpPr>
          <p:nvPr/>
        </p:nvSpPr>
        <p:spPr bwMode="auto">
          <a:xfrm>
            <a:off x="3151188" y="3344630"/>
            <a:ext cx="384175" cy="1306512"/>
          </a:xfrm>
          <a:prstGeom prst="leftBrace">
            <a:avLst>
              <a:gd name="adj1" fmla="val 2834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960563" y="3612917"/>
            <a:ext cx="165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rgbClr val="002060"/>
                </a:solidFill>
                <a:latin typeface="Arial" charset="0"/>
              </a:rPr>
              <a:t>Activation record</a:t>
            </a:r>
          </a:p>
        </p:txBody>
      </p:sp>
    </p:spTree>
    <p:extLst>
      <p:ext uri="{BB962C8B-B14F-4D97-AF65-F5344CB8AC3E}">
        <p14:creationId xmlns:p14="http://schemas.microsoft.com/office/powerpoint/2010/main" val="2381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1000" y="357188"/>
            <a:ext cx="2209800" cy="176212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main()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{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x =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ncr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(a, b);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    ……..</a:t>
            </a:r>
          </a:p>
          <a:p>
            <a:r>
              <a:rPr lang="en-US" sz="1800" dirty="0">
                <a:solidFill>
                  <a:srgbClr val="002060"/>
                </a:solidFill>
                <a:latin typeface="Arial" charset="0"/>
              </a:rPr>
              <a:t>}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276600" y="1009650"/>
            <a:ext cx="2601913" cy="148748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int ncr (int n, int r)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{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    return (fact(n)/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        fact(r)/fact(n-r));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}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689350" y="475145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689350" y="413867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2060"/>
                </a:solidFill>
                <a:latin typeface="Arial" charset="0"/>
              </a:rPr>
              <a:t>LV1, RV1, RA1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31775" y="479114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145338" y="4791140"/>
            <a:ext cx="1535112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93675" y="5635690"/>
            <a:ext cx="188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2"/>
                </a:solidFill>
                <a:latin typeface="Arial" charset="0"/>
              </a:rPr>
              <a:t>Before call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841750" y="5635690"/>
            <a:ext cx="123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Arial" charset="0"/>
              </a:rPr>
              <a:t>Call fact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259638" y="5635690"/>
            <a:ext cx="146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Arial" charset="0"/>
              </a:rPr>
              <a:t>ncr returns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877050" y="1470025"/>
            <a:ext cx="2068513" cy="148748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int fact (int n)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{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    ………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    return (result);</a:t>
            </a:r>
          </a:p>
          <a:p>
            <a:r>
              <a:rPr lang="en-US" sz="1800">
                <a:solidFill>
                  <a:srgbClr val="002060"/>
                </a:solidFill>
                <a:latin typeface="Arial" charset="0"/>
              </a:rPr>
              <a:t>}</a:t>
            </a: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V="1">
            <a:off x="2266950" y="1219200"/>
            <a:ext cx="1009650" cy="174625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H="1" flipV="1">
            <a:off x="1422400" y="1585913"/>
            <a:ext cx="2151063" cy="422275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5570538" y="1662113"/>
            <a:ext cx="1344612" cy="115887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 flipV="1">
            <a:off x="5686425" y="2238375"/>
            <a:ext cx="1420813" cy="268288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5916613" y="1816100"/>
            <a:ext cx="13065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  <a:latin typeface="Arial" charset="0"/>
              </a:rPr>
              <a:t>3 times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378450" y="478955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78450" y="417677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2060"/>
                </a:solidFill>
                <a:latin typeface="Arial" charset="0"/>
              </a:rPr>
              <a:t>LV1, RV1, RA1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416550" y="5635690"/>
            <a:ext cx="146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Arial" charset="0"/>
              </a:rPr>
              <a:t>fact returns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1960563" y="4789553"/>
            <a:ext cx="1535112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1960563" y="4176778"/>
            <a:ext cx="1535112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2060"/>
                </a:solidFill>
                <a:latin typeface="Arial" charset="0"/>
              </a:rPr>
              <a:t>LV1, RV1, RA1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689350" y="3524315"/>
            <a:ext cx="1535113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2060"/>
                </a:solidFill>
                <a:latin typeface="Arial" charset="0"/>
              </a:rPr>
              <a:t>LV2, RV2, RA2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190750" y="5635690"/>
            <a:ext cx="1420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Arial" charset="0"/>
              </a:rPr>
              <a:t>Call ncr</a:t>
            </a:r>
          </a:p>
        </p:txBody>
      </p:sp>
      <p:sp>
        <p:nvSpPr>
          <p:cNvPr id="30" name="Freeform 24"/>
          <p:cNvSpPr>
            <a:spLocks/>
          </p:cNvSpPr>
          <p:nvPr/>
        </p:nvSpPr>
        <p:spPr bwMode="auto">
          <a:xfrm>
            <a:off x="4533900" y="2711515"/>
            <a:ext cx="1766888" cy="1157288"/>
          </a:xfrm>
          <a:custGeom>
            <a:avLst/>
            <a:gdLst>
              <a:gd name="T0" fmla="*/ 1113 w 1113"/>
              <a:gd name="T1" fmla="*/ 729 h 729"/>
              <a:gd name="T2" fmla="*/ 580 w 1113"/>
              <a:gd name="T3" fmla="*/ 52 h 729"/>
              <a:gd name="T4" fmla="*/ 0 w 1113"/>
              <a:gd name="T5" fmla="*/ 415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3" h="729">
                <a:moveTo>
                  <a:pt x="1113" y="729"/>
                </a:moveTo>
                <a:cubicBezTo>
                  <a:pt x="939" y="416"/>
                  <a:pt x="766" y="104"/>
                  <a:pt x="580" y="52"/>
                </a:cubicBezTo>
                <a:cubicBezTo>
                  <a:pt x="394" y="0"/>
                  <a:pt x="197" y="207"/>
                  <a:pt x="0" y="415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5992813" y="3216340"/>
            <a:ext cx="1306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  <a:latin typeface="Arial" charset="0"/>
              </a:rPr>
              <a:t>3 times</a:t>
            </a:r>
          </a:p>
        </p:txBody>
      </p:sp>
    </p:spTree>
    <p:extLst>
      <p:ext uri="{BB962C8B-B14F-4D97-AF65-F5344CB8AC3E}">
        <p14:creationId xmlns:p14="http://schemas.microsoft.com/office/powerpoint/2010/main" val="165789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/>
      <p:bldP spid="30" grpId="0" animBg="1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What happens for recursive calls?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4800" y="1196752"/>
            <a:ext cx="8659688" cy="47244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we have seen ….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Activation record gets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pushed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into the stack when a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 call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made.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Activation record is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popped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off the stack when the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 returns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recursion, a function calls itself.</a:t>
            </a:r>
          </a:p>
          <a:p>
            <a:pPr marL="601662" lvl="1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Several function calls going on, with none of the function calls returning back.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Activation records are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pushed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onto the stack continuously.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Large stack space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required.</a:t>
            </a:r>
          </a:p>
          <a:p>
            <a:pPr marL="609600" lvl="2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Activation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records keep 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popping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off, when the 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termination condition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recursion is reached.</a:t>
            </a:r>
          </a:p>
          <a:p>
            <a:pPr lvl="2" algn="just"/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0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Example:: main() calls fact(3)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788024" y="3278475"/>
            <a:ext cx="4355976" cy="2751522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5400">
            <a:solidFill>
              <a:srgbClr val="C00000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fact (n)</a:t>
            </a:r>
          </a:p>
          <a:p>
            <a:pPr>
              <a:lnSpc>
                <a:spcPct val="120000"/>
              </a:lnSpc>
            </a:pP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  (n = = 0)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(1);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return(n 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fact(n-1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81000" y="1196752"/>
            <a:ext cx="4407024" cy="2086725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5400">
            <a:solidFill>
              <a:srgbClr val="C00000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n = 3;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 \n”, fact(n) );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84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35</a:t>
            </a:fld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1776" y="5157788"/>
            <a:ext cx="1144588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1776" y="4813300"/>
            <a:ext cx="1144588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31775" y="4467225"/>
            <a:ext cx="11445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31775" y="4121150"/>
            <a:ext cx="11445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00188" y="5149850"/>
            <a:ext cx="11144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00188" y="4805363"/>
            <a:ext cx="1114425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500188" y="4459288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500188" y="4113213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1500188" y="3768725"/>
            <a:ext cx="1114425" cy="344488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1500188" y="3422650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500188" y="3076575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2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728913" y="5148263"/>
            <a:ext cx="1112837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2728913" y="4803775"/>
            <a:ext cx="1112837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2728913" y="4457700"/>
            <a:ext cx="1104900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2728913" y="4111625"/>
            <a:ext cx="1104900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2728913" y="3767138"/>
            <a:ext cx="1112837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728913" y="3421063"/>
            <a:ext cx="1104900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28913" y="3074988"/>
            <a:ext cx="1104900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2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2728913" y="2732088"/>
            <a:ext cx="1112837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2728913" y="2386013"/>
            <a:ext cx="1104900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2728913" y="2039938"/>
            <a:ext cx="1104900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1</a:t>
            </a: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3957638" y="5154613"/>
            <a:ext cx="11144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3957638" y="4810125"/>
            <a:ext cx="1114425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3957638" y="446405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3957638" y="41179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3957638" y="3773488"/>
            <a:ext cx="1114425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3957638" y="342741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3957638" y="30813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2</a:t>
            </a: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3957638" y="2738438"/>
            <a:ext cx="1114425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3957638" y="2392363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3957638" y="2046288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1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3957638" y="1701800"/>
            <a:ext cx="1114425" cy="344488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3957638" y="1355725"/>
            <a:ext cx="1114425" cy="346075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1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3957638" y="1009650"/>
            <a:ext cx="1114425" cy="346075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0</a:t>
            </a: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5224463" y="5151438"/>
            <a:ext cx="11144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5224463" y="4806950"/>
            <a:ext cx="1114425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5224463" y="44608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24463" y="411480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24463" y="3770313"/>
            <a:ext cx="1114425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48" name="Rectangle 41"/>
          <p:cNvSpPr>
            <a:spLocks noChangeArrowheads="1"/>
          </p:cNvSpPr>
          <p:nvPr/>
        </p:nvSpPr>
        <p:spPr bwMode="auto">
          <a:xfrm>
            <a:off x="5224463" y="34242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49" name="Rectangle 42"/>
          <p:cNvSpPr>
            <a:spLocks noChangeArrowheads="1"/>
          </p:cNvSpPr>
          <p:nvPr/>
        </p:nvSpPr>
        <p:spPr bwMode="auto">
          <a:xfrm>
            <a:off x="5224463" y="307816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2</a:t>
            </a:r>
          </a:p>
        </p:txBody>
      </p:sp>
      <p:sp>
        <p:nvSpPr>
          <p:cNvPr id="50" name="Rectangle 43"/>
          <p:cNvSpPr>
            <a:spLocks noChangeArrowheads="1"/>
          </p:cNvSpPr>
          <p:nvPr/>
        </p:nvSpPr>
        <p:spPr bwMode="auto">
          <a:xfrm>
            <a:off x="5224463" y="2735263"/>
            <a:ext cx="1114425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51" name="Rectangle 44"/>
          <p:cNvSpPr>
            <a:spLocks noChangeArrowheads="1"/>
          </p:cNvSpPr>
          <p:nvPr/>
        </p:nvSpPr>
        <p:spPr bwMode="auto">
          <a:xfrm>
            <a:off x="5224463" y="2389188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1*1 = 1</a:t>
            </a:r>
          </a:p>
        </p:txBody>
      </p:sp>
      <p:sp>
        <p:nvSpPr>
          <p:cNvPr id="52" name="Rectangle 45"/>
          <p:cNvSpPr>
            <a:spLocks noChangeArrowheads="1"/>
          </p:cNvSpPr>
          <p:nvPr/>
        </p:nvSpPr>
        <p:spPr bwMode="auto">
          <a:xfrm>
            <a:off x="5224463" y="2043113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1</a:t>
            </a:r>
          </a:p>
        </p:txBody>
      </p:sp>
      <p:sp>
        <p:nvSpPr>
          <p:cNvPr id="53" name="Rectangle 46"/>
          <p:cNvSpPr>
            <a:spLocks noChangeArrowheads="1"/>
          </p:cNvSpPr>
          <p:nvPr/>
        </p:nvSpPr>
        <p:spPr bwMode="auto">
          <a:xfrm>
            <a:off x="6453188" y="5151438"/>
            <a:ext cx="1122362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54" name="Rectangle 47"/>
          <p:cNvSpPr>
            <a:spLocks noChangeArrowheads="1"/>
          </p:cNvSpPr>
          <p:nvPr/>
        </p:nvSpPr>
        <p:spPr bwMode="auto">
          <a:xfrm>
            <a:off x="6453188" y="4806950"/>
            <a:ext cx="1122362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55" name="Rectangle 48"/>
          <p:cNvSpPr>
            <a:spLocks noChangeArrowheads="1"/>
          </p:cNvSpPr>
          <p:nvPr/>
        </p:nvSpPr>
        <p:spPr bwMode="auto">
          <a:xfrm>
            <a:off x="6453188" y="44608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-</a:t>
            </a:r>
          </a:p>
        </p:txBody>
      </p:sp>
      <p:sp>
        <p:nvSpPr>
          <p:cNvPr id="56" name="Rectangle 49"/>
          <p:cNvSpPr>
            <a:spLocks noChangeArrowheads="1"/>
          </p:cNvSpPr>
          <p:nvPr/>
        </p:nvSpPr>
        <p:spPr bwMode="auto">
          <a:xfrm>
            <a:off x="6453188" y="411480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57" name="Rectangle 50"/>
          <p:cNvSpPr>
            <a:spLocks noChangeArrowheads="1"/>
          </p:cNvSpPr>
          <p:nvPr/>
        </p:nvSpPr>
        <p:spPr bwMode="auto">
          <a:xfrm>
            <a:off x="6453188" y="3770313"/>
            <a:ext cx="1122362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fact</a:t>
            </a:r>
          </a:p>
        </p:txBody>
      </p:sp>
      <p:sp>
        <p:nvSpPr>
          <p:cNvPr id="58" name="Rectangle 51"/>
          <p:cNvSpPr>
            <a:spLocks noChangeArrowheads="1"/>
          </p:cNvSpPr>
          <p:nvPr/>
        </p:nvSpPr>
        <p:spPr bwMode="auto">
          <a:xfrm>
            <a:off x="6453188" y="34242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2*1 = 2</a:t>
            </a:r>
          </a:p>
        </p:txBody>
      </p:sp>
      <p:sp>
        <p:nvSpPr>
          <p:cNvPr id="59" name="Rectangle 52"/>
          <p:cNvSpPr>
            <a:spLocks noChangeArrowheads="1"/>
          </p:cNvSpPr>
          <p:nvPr/>
        </p:nvSpPr>
        <p:spPr bwMode="auto">
          <a:xfrm>
            <a:off x="6453188" y="307816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2</a:t>
            </a:r>
          </a:p>
        </p:txBody>
      </p:sp>
      <p:sp>
        <p:nvSpPr>
          <p:cNvPr id="60" name="Rectangle 53"/>
          <p:cNvSpPr>
            <a:spLocks noChangeArrowheads="1"/>
          </p:cNvSpPr>
          <p:nvPr/>
        </p:nvSpPr>
        <p:spPr bwMode="auto">
          <a:xfrm>
            <a:off x="7683500" y="5153025"/>
            <a:ext cx="11144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61" name="Rectangle 54"/>
          <p:cNvSpPr>
            <a:spLocks noChangeArrowheads="1"/>
          </p:cNvSpPr>
          <p:nvPr/>
        </p:nvSpPr>
        <p:spPr bwMode="auto">
          <a:xfrm>
            <a:off x="7683500" y="4808538"/>
            <a:ext cx="1114425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RA .. main</a:t>
            </a:r>
          </a:p>
        </p:txBody>
      </p:sp>
      <p:sp>
        <p:nvSpPr>
          <p:cNvPr id="62" name="Rectangle 55"/>
          <p:cNvSpPr>
            <a:spLocks noChangeArrowheads="1"/>
          </p:cNvSpPr>
          <p:nvPr/>
        </p:nvSpPr>
        <p:spPr bwMode="auto">
          <a:xfrm>
            <a:off x="7683500" y="4462463"/>
            <a:ext cx="11064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3*2 = 6</a:t>
            </a:r>
          </a:p>
        </p:txBody>
      </p:sp>
      <p:sp>
        <p:nvSpPr>
          <p:cNvPr id="63" name="Rectangle 56"/>
          <p:cNvSpPr>
            <a:spLocks noChangeArrowheads="1"/>
          </p:cNvSpPr>
          <p:nvPr/>
        </p:nvSpPr>
        <p:spPr bwMode="auto">
          <a:xfrm>
            <a:off x="7683500" y="4116388"/>
            <a:ext cx="11064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2060"/>
                </a:solidFill>
                <a:latin typeface="Arial" charset="0"/>
              </a:rPr>
              <a:t>n = 3</a:t>
            </a:r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>
            <a:off x="731838" y="817563"/>
            <a:ext cx="6989762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5" name="Text Box 58"/>
          <p:cNvSpPr txBox="1">
            <a:spLocks noChangeArrowheads="1"/>
          </p:cNvSpPr>
          <p:nvPr/>
        </p:nvSpPr>
        <p:spPr bwMode="auto">
          <a:xfrm>
            <a:off x="846138" y="317500"/>
            <a:ext cx="683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7030A0"/>
                </a:solidFill>
                <a:latin typeface="Arial" charset="0"/>
              </a:rPr>
              <a:t>TRACE OF THE STACK DURING EXECUTION</a:t>
            </a:r>
          </a:p>
        </p:txBody>
      </p:sp>
      <p:sp>
        <p:nvSpPr>
          <p:cNvPr id="66" name="Text Box 59"/>
          <p:cNvSpPr txBox="1">
            <a:spLocks noChangeArrowheads="1"/>
          </p:cNvSpPr>
          <p:nvPr/>
        </p:nvSpPr>
        <p:spPr bwMode="auto">
          <a:xfrm>
            <a:off x="309563" y="2162175"/>
            <a:ext cx="1308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Arial" charset="0"/>
              </a:rPr>
              <a:t>main calls fact</a:t>
            </a:r>
          </a:p>
        </p:txBody>
      </p:sp>
      <p:sp>
        <p:nvSpPr>
          <p:cNvPr id="67" name="Line 60"/>
          <p:cNvSpPr>
            <a:spLocks noChangeShapeType="1"/>
          </p:cNvSpPr>
          <p:nvPr/>
        </p:nvSpPr>
        <p:spPr bwMode="auto">
          <a:xfrm>
            <a:off x="693738" y="3438525"/>
            <a:ext cx="0" cy="46037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>
              <a:solidFill>
                <a:srgbClr val="002060"/>
              </a:solidFill>
            </a:endParaRPr>
          </a:p>
        </p:txBody>
      </p:sp>
      <p:sp>
        <p:nvSpPr>
          <p:cNvPr id="68" name="Text Box 61"/>
          <p:cNvSpPr txBox="1">
            <a:spLocks noChangeArrowheads="1"/>
          </p:cNvSpPr>
          <p:nvPr/>
        </p:nvSpPr>
        <p:spPr bwMode="auto">
          <a:xfrm>
            <a:off x="7721600" y="2084388"/>
            <a:ext cx="1422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Arial" charset="0"/>
              </a:rPr>
              <a:t>fact returns to main</a:t>
            </a:r>
          </a:p>
        </p:txBody>
      </p:sp>
      <p:sp>
        <p:nvSpPr>
          <p:cNvPr id="69" name="Line 62"/>
          <p:cNvSpPr>
            <a:spLocks noChangeShapeType="1"/>
          </p:cNvSpPr>
          <p:nvPr/>
        </p:nvSpPr>
        <p:spPr bwMode="auto">
          <a:xfrm flipV="1">
            <a:off x="8181975" y="3194050"/>
            <a:ext cx="0" cy="8064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10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36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608" y="548679"/>
            <a:ext cx="6984776" cy="64633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Trace the activation records for the following version of Fibonacci sequence.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8078" y="317846"/>
            <a:ext cx="4808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6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79712" y="1385289"/>
            <a:ext cx="4896526" cy="4116387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25400">
            <a:solidFill>
              <a:srgbClr val="C00000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#include &lt;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stdio.h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</a:t>
            </a:r>
          </a:p>
          <a:p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int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f (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int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n)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{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int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a, b;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if  (n  &lt; 2)   return (n);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else  {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a = f(n-1);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b = f(n-2);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return (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a+b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);  }</a:t>
            </a:r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}</a:t>
            </a:r>
          </a:p>
          <a:p>
            <a:endParaRPr lang="en-US" sz="1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main() {</a:t>
            </a:r>
          </a:p>
          <a:p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</a:t>
            </a:r>
            <a:r>
              <a:rPr lang="en-US" sz="1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printf</a:t>
            </a:r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(“Fib(4) is: %d \n”, f(4));</a:t>
            </a:r>
          </a:p>
          <a:p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}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166986" y="3443483"/>
            <a:ext cx="1535112" cy="96043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Return 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Addr</a:t>
            </a:r>
            <a:endParaRPr lang="en-US" sz="1800" dirty="0">
              <a:solidFill>
                <a:srgbClr val="002060"/>
              </a:solidFill>
              <a:latin typeface="Arial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(either 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main</a:t>
            </a:r>
            <a:r>
              <a:rPr lang="en-US" sz="1800" dirty="0">
                <a:latin typeface="Arial" charset="0"/>
              </a:rPr>
              <a:t>, 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or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X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, or 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Y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166986" y="3097408"/>
            <a:ext cx="1535112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Return Value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7166986" y="2060770"/>
            <a:ext cx="1535112" cy="103663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Local </a:t>
            </a:r>
          </a:p>
          <a:p>
            <a:pPr algn="ctr"/>
            <a:r>
              <a:rPr lang="en-US" sz="1800" dirty="0">
                <a:solidFill>
                  <a:srgbClr val="002060"/>
                </a:solidFill>
                <a:latin typeface="Arial" charset="0"/>
              </a:rPr>
              <a:t>Variables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Arial" charset="0"/>
              </a:rPr>
              <a:t>(n, a, b)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29623" y="3277840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Arial" charset="0"/>
              </a:rPr>
              <a:t>   X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29623" y="3934020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Arial" charset="0"/>
              </a:rPr>
              <a:t>   Y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915692" y="3547659"/>
            <a:ext cx="1657350" cy="198438"/>
          </a:xfrm>
          <a:prstGeom prst="line">
            <a:avLst/>
          </a:pr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915692" y="4105470"/>
            <a:ext cx="1695450" cy="269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55336" y="5707258"/>
            <a:ext cx="9965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6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Arial" charset="0"/>
              </a:rPr>
              <a:t>main</a:t>
            </a:r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 flipV="1">
            <a:off x="3172836" y="5210370"/>
            <a:ext cx="1536700" cy="53816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25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37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38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sz="1000" b="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57200" y="1600200"/>
                <a:ext cx="8363272" cy="4525963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50292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Add a counter to count the number of function calls occurs in each of the sample recursive programs discussed in this lecture slides.</a:t>
                </a:r>
              </a:p>
              <a:p>
                <a:pPr marL="50292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If a local variable is defined in side the body of recursive function, what will happen to the values of that variables?</a:t>
                </a:r>
              </a:p>
              <a:p>
                <a:pPr marL="50292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Formulate each of the following algebraic formulas in recursive forms.</a:t>
                </a:r>
              </a:p>
              <a:p>
                <a:pPr marL="822960" lvl="1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sum = a[0] + a[1] + a[2] + … + a[size],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where 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a[size]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is an array of integer with size 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size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822960" lvl="1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2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1−</m:t>
                    </m:r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2!</m:t>
                        </m:r>
                      </m:den>
                    </m:f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3!</m:t>
                        </m:r>
                      </m:den>
                    </m:f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200" b="0" i="1" baseline="30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4!</m:t>
                        </m:r>
                      </m:den>
                    </m:f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∙∙∙</m:t>
                    </m:r>
                    <m:sSup>
                      <m:sSupPr>
                        <m:ctrlP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f>
                      <m:fPr>
                        <m:ctrlP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822960" lvl="1" indent="-45720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where </a:t>
                </a:r>
                <a:r>
                  <a:rPr lang="en-US" sz="14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is any floating point number and </a:t>
                </a:r>
                <a:r>
                  <a:rPr lang="en-US" sz="14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is a positive integer. Find the values of </a:t>
                </a:r>
                <a:r>
                  <a:rPr lang="en-US" sz="14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using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iteration and ii) recursion</a:t>
                </a:r>
              </a:p>
              <a:p>
                <a:pPr marL="822960" lvl="1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Find the product of </a:t>
                </a:r>
                <a:r>
                  <a:rPr lang="en-US" sz="14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floating point numbers. The numbers should be  read from the keyboard. You should not use any looping construct.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[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Hint: use recursion and decide a suitable sentinel for termination of recursion.]</a:t>
                </a:r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57200" y="1600200"/>
                <a:ext cx="8363272" cy="45259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65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can check the Moodle course management system for a set of problems for your own practice.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Login to the Moodle system at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http://cse.iitkgp.ac.in/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PDS Spring-2017 (Theory)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link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My Courses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Topic 6: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Recursion in 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Solutions to the problems in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</a:t>
            </a:r>
            <a:r>
              <a:rPr 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be uploaded in due time.</a:t>
            </a:r>
          </a:p>
        </p:txBody>
      </p:sp>
    </p:spTree>
    <p:extLst>
      <p:ext uri="{BB962C8B-B14F-4D97-AF65-F5344CB8AC3E}">
        <p14:creationId xmlns:p14="http://schemas.microsoft.com/office/powerpoint/2010/main" val="206548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Concept of Recursion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dirty="0" smtClean="0"/>
              <a:t>CS 10001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29" y="1628800"/>
            <a:ext cx="3756939" cy="32403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052736"/>
            <a:ext cx="3384376" cy="2448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3755258"/>
            <a:ext cx="2763751" cy="276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40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51520" y="264417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you try to solve problems yourself, then you will learn many things automatically.</a:t>
            </a:r>
          </a:p>
          <a:p>
            <a:pPr lvl="1"/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r"/>
            <a:r>
              <a:rPr lang="en-US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Spend few minutes and then enjoy the study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4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124744"/>
            <a:ext cx="8377238" cy="47244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process by which a function calls itself repeatedly.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a function is called a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recursive function</a:t>
            </a:r>
          </a:p>
          <a:p>
            <a:pPr lvl="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Recursion may be direct or cyclically in a chain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 recursion.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a function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f(…)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</a:t>
            </a: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Cyclically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chain recursion.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f1(…)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f2(…)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f2(…)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f3(…)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 . .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fi(…)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calls </a:t>
            </a:r>
            <a:r>
              <a:rPr lang="en-US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f1(…)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38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Examples of Recursion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395536" y="1124744"/>
                <a:ext cx="8377238" cy="4724400"/>
              </a:xfrm>
              <a:prstGeom prst="rect">
                <a:avLst/>
              </a:prstGeom>
            </p:spPr>
            <p:txBody>
              <a:bodyPr/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38988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66420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587752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 3: GCD of two positive integers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(10, 15) = 5, 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(11, 13) = 1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m,n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= 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(m-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n,n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), if m&gt;n else 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m,n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-m)</a:t>
                </a:r>
              </a:p>
              <a:p>
                <a:pPr marL="365760" lvl="1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8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365760" lvl="1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8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 4: Recursion formula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T(n) = n + 2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T(n-1)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T(100) = ?</a:t>
                </a:r>
              </a:p>
              <a:p>
                <a:pPr lvl="8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 </a:t>
                </a:r>
                <a:r>
                  <a:rPr lang="en-US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4: 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Tower of Hanoi</a:t>
                </a:r>
              </a:p>
              <a:p>
                <a:pPr marL="365760" lvl="1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Move n disks from A C</a:t>
                </a:r>
              </a:p>
              <a:p>
                <a:pPr marL="365760" lvl="1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 move (n-1) disks from A to B</a:t>
                </a:r>
              </a:p>
              <a:p>
                <a:pPr marL="365760" lvl="1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+ move the disk from A to C</a:t>
                </a:r>
              </a:p>
              <a:p>
                <a:pPr marL="365760" lvl="1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+ move (n-1) disk from B to C</a:t>
                </a:r>
                <a:endParaRPr lang="en-US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24744"/>
                <a:ext cx="8377238" cy="4724400"/>
              </a:xfrm>
              <a:prstGeom prst="rect">
                <a:avLst/>
              </a:prstGeom>
              <a:blipFill rotWithShape="0">
                <a:blip r:embed="rId2"/>
                <a:stretch>
                  <a:fillRect l="-1019" t="-2194" b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4361714"/>
            <a:ext cx="2720675" cy="181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Examples of Recursion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395536" y="1124744"/>
                <a:ext cx="8377238" cy="4724400"/>
              </a:xfrm>
              <a:prstGeom prst="rect">
                <a:avLst/>
              </a:prstGeom>
            </p:spPr>
            <p:txBody>
              <a:bodyPr/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38988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66420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587752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 1: Factorial calculation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n! = n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(n-1)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(n-2)</a:t>
                </a:r>
                <a:r>
                  <a:rPr lang="en-US" dirty="0">
                    <a:solidFill>
                      <a:srgbClr val="002060"/>
                    </a:solidFill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…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! = </a:t>
                </a:r>
                <a:r>
                  <a:rPr lang="en-US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(n-1)!</a:t>
                </a:r>
                <a:endParaRPr lang="en-US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actorial(n) = n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factorial(n-1)</a:t>
                </a:r>
              </a:p>
              <a:p>
                <a:pPr marL="365760" lvl="1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8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365760" lvl="1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8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 2: Fibonacci </a:t>
                </a:r>
                <a:r>
                  <a:rPr lang="en-US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umber sequence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1, 1, 2, 3, 5, 8, 13, 21, …..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r>
                  <a:rPr lang="en-US" baseline="-25000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= n</a:t>
                </a:r>
                <a:r>
                  <a:rPr lang="en-US" baseline="-250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i-1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+ n</a:t>
                </a:r>
                <a:r>
                  <a:rPr lang="en-US" baseline="-25000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i-2</a:t>
                </a:r>
              </a:p>
              <a:p>
                <a:pPr marL="365760" lvl="1" indent="0">
                  <a:lnSpc>
                    <a:spcPct val="120000"/>
                  </a:lnSpc>
                  <a:buNone/>
                </a:pP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(n) = 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(n-1) + </a:t>
                </a:r>
                <a:r>
                  <a:rPr lang="en-US" dirty="0" err="1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dirty="0" smtClean="0">
                    <a:solidFill>
                      <a:srgbClr val="00206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(n-2)</a:t>
                </a:r>
                <a:endParaRPr lang="en-US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24744"/>
                <a:ext cx="8377238" cy="4724400"/>
              </a:xfrm>
              <a:prstGeom prst="rect">
                <a:avLst/>
              </a:prstGeom>
              <a:blipFill rotWithShape="0">
                <a:blip r:embed="rId2"/>
                <a:stretch>
                  <a:fillRect l="-1019" t="-2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4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Important Points to be Noted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1268760"/>
            <a:ext cx="8659688" cy="48006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be written in recursive form, two conditions are to be satisfied: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Condition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should be possible to express the problem in recursive form.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Condition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 statement must include a stopping condition.</a:t>
            </a:r>
          </a:p>
          <a:p>
            <a:pPr lvl="1">
              <a:buFontTx/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7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Important Points to be Noted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304800" y="1268760"/>
                <a:ext cx="8659688" cy="4800600"/>
              </a:xfrm>
              <a:prstGeom prst="rect">
                <a:avLst/>
              </a:prstGeom>
            </p:spPr>
            <p:txBody>
              <a:bodyPr/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38988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664208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587752" indent="-182880" algn="l" defTabSz="914400" rtl="0" eaLnBrk="1" latinLnBrk="0" hangingPunct="1">
                  <a:spcBef>
                    <a:spcPct val="20000"/>
                  </a:spcBef>
                  <a:spcAft>
                    <a:spcPts val="300"/>
                  </a:spcAft>
                  <a:buClr>
                    <a:schemeClr val="accent6">
                      <a:lumMod val="75000"/>
                    </a:schemeClr>
                  </a:buClr>
                  <a:buSzPct val="130000"/>
                  <a:buFont typeface="Georgia" pitchFamily="18" charset="0"/>
                  <a:buChar char="*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6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It should be possible to express the problem in recursive form.</a:t>
                </a:r>
              </a:p>
              <a:p>
                <a:pPr lvl="8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65760" lvl="1" indent="0">
                  <a:buNone/>
                </a:pPr>
                <a:r>
                  <a:rPr lang="en-US" sz="2400" dirty="0" smtClean="0">
                    <a:solidFill>
                      <a:srgbClr val="B808BC"/>
                    </a:solidFill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 marL="640080" lvl="2" indent="0">
                  <a:lnSpc>
                    <a:spcPct val="150000"/>
                  </a:lnSpc>
                  <a:buNone/>
                </a:pP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factorial(n) = n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B808B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factorial(n-1)</a:t>
                </a:r>
              </a:p>
              <a:p>
                <a:pPr marL="640080" lvl="2" indent="0">
                  <a:lnSpc>
                    <a:spcPct val="150000"/>
                  </a:lnSpc>
                  <a:buNone/>
                </a:pP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(n) = 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(n-1) + 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fibonacci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(n-2)</a:t>
                </a:r>
              </a:p>
              <a:p>
                <a:pPr marL="640080" lvl="2" indent="0">
                  <a:lnSpc>
                    <a:spcPct val="150000"/>
                  </a:lnSpc>
                  <a:buNone/>
                </a:pP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m,n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= if m&gt;n </a:t>
                </a:r>
                <a:r>
                  <a:rPr lang="en-US" sz="2000" dirty="0" err="1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 smtClean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(m-n, n) else </a:t>
                </a:r>
                <a:r>
                  <a:rPr lang="en-US" sz="2000" dirty="0" err="1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gcd</a:t>
                </a: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(m, n-m)</a:t>
                </a:r>
              </a:p>
              <a:p>
                <a:pPr marL="640080" lvl="2" indent="0">
                  <a:lnSpc>
                    <a:spcPct val="150000"/>
                  </a:lnSpc>
                  <a:buNone/>
                </a:pPr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T(n) = n + 2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B808B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000" dirty="0">
                    <a:solidFill>
                      <a:srgbClr val="B808B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T(n-1)</a:t>
                </a:r>
              </a:p>
              <a:p>
                <a:pPr lvl="1">
                  <a:buFontTx/>
                  <a:buNone/>
                </a:pP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68760"/>
                <a:ext cx="8659688" cy="4800600"/>
              </a:xfrm>
              <a:prstGeom prst="rect">
                <a:avLst/>
              </a:prstGeom>
              <a:blipFill rotWithShape="0">
                <a:blip r:embed="rId2"/>
                <a:stretch>
                  <a:fillRect l="-1126" t="-2919" r="-1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1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3521</TotalTime>
  <Words>3132</Words>
  <Application>Microsoft Office PowerPoint</Application>
  <PresentationFormat>On-screen Show (4:3)</PresentationFormat>
  <Paragraphs>724</Paragraphs>
  <Slides>40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宋体</vt:lpstr>
      <vt:lpstr>Arial</vt:lpstr>
      <vt:lpstr>Arial Narrow</vt:lpstr>
      <vt:lpstr>Calibri</vt:lpstr>
      <vt:lpstr>Cambria Math</vt:lpstr>
      <vt:lpstr>Courier New</vt:lpstr>
      <vt:lpstr>Georgia</vt:lpstr>
      <vt:lpstr>Times New Roman</vt:lpstr>
      <vt:lpstr>Trebuchet MS</vt:lpstr>
      <vt:lpstr>Slipstream</vt:lpstr>
      <vt:lpstr>Programming and Data Structures</vt:lpstr>
      <vt:lpstr>PowerPoint Presentation</vt:lpstr>
      <vt:lpstr>Today’s Discussion…</vt:lpstr>
      <vt:lpstr>Concept of Recursion</vt:lpstr>
      <vt:lpstr>Recursion</vt:lpstr>
      <vt:lpstr>Some Examples of Recursion</vt:lpstr>
      <vt:lpstr>Some Examples of Recursion</vt:lpstr>
      <vt:lpstr>Important Points to be Noted</vt:lpstr>
      <vt:lpstr>Important Points to be Noted</vt:lpstr>
      <vt:lpstr>Important Points to be Noted</vt:lpstr>
      <vt:lpstr>Some Examples of Recursion</vt:lpstr>
      <vt:lpstr>Recursive Function for n!</vt:lpstr>
      <vt:lpstr>Factorial Execution</vt:lpstr>
      <vt:lpstr>Factorial Execution</vt:lpstr>
      <vt:lpstr>Factorial Execution</vt:lpstr>
      <vt:lpstr>Recursive Function for F(n)</vt:lpstr>
      <vt:lpstr>Fibonacci Series Execution</vt:lpstr>
      <vt:lpstr>Tracing Execution</vt:lpstr>
      <vt:lpstr>Recursive Function for gcd(m,n)</vt:lpstr>
      <vt:lpstr>GCD Execution</vt:lpstr>
      <vt:lpstr>Performance Comparison of GCDs</vt:lpstr>
      <vt:lpstr>Recursive Function for T(n)</vt:lpstr>
      <vt:lpstr>Towers of Hanoi Problem</vt:lpstr>
      <vt:lpstr>Towers of Hanoi Problem</vt:lpstr>
      <vt:lpstr>Towers of Hanoi Problem</vt:lpstr>
      <vt:lpstr>Towers of Hanoi Problem</vt:lpstr>
      <vt:lpstr>Towers of Hanoi – Execution</vt:lpstr>
      <vt:lpstr>Points to be Noted</vt:lpstr>
      <vt:lpstr>Recursion Versus Iteration</vt:lpstr>
      <vt:lpstr>How are function calls implemented?</vt:lpstr>
      <vt:lpstr>Function calls implementation</vt:lpstr>
      <vt:lpstr>PowerPoint Presentation</vt:lpstr>
      <vt:lpstr>What happens for recursive calls?</vt:lpstr>
      <vt:lpstr>Example:: main() calls fact(3)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235</cp:revision>
  <dcterms:created xsi:type="dcterms:W3CDTF">2016-12-06T07:31:32Z</dcterms:created>
  <dcterms:modified xsi:type="dcterms:W3CDTF">2017-02-07T21:18:50Z</dcterms:modified>
</cp:coreProperties>
</file>