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76" r:id="rId1"/>
  </p:sldMasterIdLst>
  <p:notesMasterIdLst>
    <p:notesMasterId r:id="rId42"/>
  </p:notesMasterIdLst>
  <p:sldIdLst>
    <p:sldId id="256" r:id="rId2"/>
    <p:sldId id="257" r:id="rId3"/>
    <p:sldId id="259" r:id="rId4"/>
    <p:sldId id="334" r:id="rId5"/>
    <p:sldId id="264" r:id="rId6"/>
    <p:sldId id="336" r:id="rId7"/>
    <p:sldId id="335" r:id="rId8"/>
    <p:sldId id="267" r:id="rId9"/>
    <p:sldId id="338" r:id="rId10"/>
    <p:sldId id="337" r:id="rId11"/>
    <p:sldId id="339" r:id="rId12"/>
    <p:sldId id="269" r:id="rId13"/>
    <p:sldId id="316" r:id="rId14"/>
    <p:sldId id="272" r:id="rId15"/>
    <p:sldId id="317" r:id="rId16"/>
    <p:sldId id="318" r:id="rId17"/>
    <p:sldId id="319" r:id="rId18"/>
    <p:sldId id="320" r:id="rId19"/>
    <p:sldId id="340" r:id="rId20"/>
    <p:sldId id="341" r:id="rId21"/>
    <p:sldId id="342" r:id="rId22"/>
    <p:sldId id="344" r:id="rId23"/>
    <p:sldId id="322" r:id="rId24"/>
    <p:sldId id="323" r:id="rId25"/>
    <p:sldId id="324" r:id="rId26"/>
    <p:sldId id="325" r:id="rId27"/>
    <p:sldId id="326" r:id="rId28"/>
    <p:sldId id="343" r:id="rId29"/>
    <p:sldId id="327" r:id="rId30"/>
    <p:sldId id="328" r:id="rId31"/>
    <p:sldId id="329" r:id="rId32"/>
    <p:sldId id="310" r:id="rId33"/>
    <p:sldId id="330" r:id="rId34"/>
    <p:sldId id="331" r:id="rId35"/>
    <p:sldId id="332" r:id="rId36"/>
    <p:sldId id="333" r:id="rId37"/>
    <p:sldId id="262" r:id="rId38"/>
    <p:sldId id="301" r:id="rId39"/>
    <p:sldId id="345" r:id="rId40"/>
    <p:sldId id="279" r:id="rId4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808B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855" autoAdjust="0"/>
    <p:restoredTop sz="94660"/>
  </p:normalViewPr>
  <p:slideViewPr>
    <p:cSldViewPr>
      <p:cViewPr varScale="1">
        <p:scale>
          <a:sx n="84" d="100"/>
          <a:sy n="84" d="100"/>
        </p:scale>
        <p:origin x="134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CF98F6-046C-4A61-A4DD-0818A66BB8A0}" type="datetimeFigureOut">
              <a:rPr lang="en-IN" smtClean="0"/>
              <a:t>07-02-2017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6BE6B3-2D16-4A1B-99C8-9BB68DB8651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344268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6BE6B3-2D16-4A1B-99C8-9BB68DB86518}" type="slidenum">
              <a:rPr lang="en-IN" smtClean="0"/>
              <a:t>25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700330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6BE6B3-2D16-4A1B-99C8-9BB68DB86518}" type="slidenum">
              <a:rPr lang="en-IN" smtClean="0"/>
              <a:t>29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700330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6BE6B3-2D16-4A1B-99C8-9BB68DB86518}" type="slidenum">
              <a:rPr lang="en-IN" smtClean="0"/>
              <a:t>30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700330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6BE6B3-2D16-4A1B-99C8-9BB68DB86518}" type="slidenum">
              <a:rPr lang="en-IN" smtClean="0"/>
              <a:t>31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700330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6BE6B3-2D16-4A1B-99C8-9BB68DB86518}" type="slidenum">
              <a:rPr lang="en-IN" smtClean="0"/>
              <a:t>33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7003306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6BE6B3-2D16-4A1B-99C8-9BB68DB86518}" type="slidenum">
              <a:rPr lang="en-IN" smtClean="0"/>
              <a:t>34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700330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Lecture #05: © DSamanta</a:t>
            </a:r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CS 10001 : Programming and Data Structures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D51A-C1C7-4F6F-ADB4-90C3724E8DB4}" type="slidenum">
              <a:rPr lang="en-IN" smtClean="0"/>
              <a:t>‹#›</a:t>
            </a:fld>
            <a:endParaRPr lang="en-IN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Lecture #05: © DSamanta</a:t>
            </a:r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CS 10001 : Programming and Data Structures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D51A-C1C7-4F6F-ADB4-90C3724E8DB4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Lecture #05: © DSamanta</a:t>
            </a:r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CS 10001 : Programming and Data Structures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D51A-C1C7-4F6F-ADB4-90C3724E8DB4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Lecture #05: © DSamanta</a:t>
            </a:r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CS 10001 : Programming and Data Structures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D51A-C1C7-4F6F-ADB4-90C3724E8DB4}" type="slidenum">
              <a:rPr lang="en-IN" smtClean="0"/>
              <a:t>‹#›</a:t>
            </a:fld>
            <a:endParaRPr lang="en-IN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Lecture #05: © DSamanta</a:t>
            </a:r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CS 10001 : Programming and Data Structures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D51A-C1C7-4F6F-ADB4-90C3724E8DB4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Lecture #05: © DSamanta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CS 10001 : Programming and Data Structures</a:t>
            </a:r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D51A-C1C7-4F6F-ADB4-90C3724E8DB4}" type="slidenum">
              <a:rPr lang="en-IN" smtClean="0"/>
              <a:t>‹#›</a:t>
            </a:fld>
            <a:endParaRPr lang="en-IN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Lecture #05: © DSamanta</a:t>
            </a:r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CS 10001 : Programming and Data Structures</a:t>
            </a:r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D51A-C1C7-4F6F-ADB4-90C3724E8DB4}" type="slidenum">
              <a:rPr lang="en-IN" smtClean="0"/>
              <a:t>‹#›</a:t>
            </a:fld>
            <a:endParaRPr lang="en-IN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Lecture #05: © DSamanta</a:t>
            </a:r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CS 10001 : Programming and Data Structures</a:t>
            </a: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D51A-C1C7-4F6F-ADB4-90C3724E8DB4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Lecture #05: © DSamanta</a:t>
            </a:r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CS 10001 : Programming and Data Structures</a:t>
            </a:r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D51A-C1C7-4F6F-ADB4-90C3724E8DB4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Lecture #05: © DSamanta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CS 10001 : Programming and Data Structures</a:t>
            </a:r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D51A-C1C7-4F6F-ADB4-90C3724E8DB4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Lecture #05: © DSamanta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CS 10001 : Programming and Data Structures</a:t>
            </a:r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D51A-C1C7-4F6F-ADB4-90C3724E8DB4}" type="slidenum">
              <a:rPr lang="en-IN" smtClean="0"/>
              <a:t>‹#›</a:t>
            </a:fld>
            <a:endParaRPr lang="en-IN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 smtClean="0"/>
              <a:t>Lecture #05: © DSamanta</a:t>
            </a:r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IN" smtClean="0"/>
              <a:t>CS 10001 : Programming and Data Structures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2412D51A-C1C7-4F6F-ADB4-90C3724E8DB4}" type="slidenum">
              <a:rPr lang="en-IN" smtClean="0"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iming>
    <p:tnLst>
      <p:par>
        <p:cTn id="1" dur="indefinite" restart="never" nodeType="tmRoot"/>
      </p:par>
    </p:tnLst>
  </p:timing>
  <p:hf hdr="0"/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19672" y="4221088"/>
            <a:ext cx="5637010" cy="1929600"/>
          </a:xfrm>
        </p:spPr>
        <p:txBody>
          <a:bodyPr>
            <a:normAutofit/>
          </a:bodyPr>
          <a:lstStyle/>
          <a:p>
            <a:pPr algn="ctr"/>
            <a:r>
              <a:rPr lang="en-US" sz="2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Debasis Samanta</a:t>
            </a:r>
          </a:p>
          <a:p>
            <a:pPr algn="ctr"/>
            <a:r>
              <a:rPr lang="en-US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Computer Science &amp; Engineering</a:t>
            </a:r>
          </a:p>
          <a:p>
            <a:pPr algn="ctr"/>
            <a:r>
              <a:rPr lang="en-US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Indian Institute of Technology Kharagpur</a:t>
            </a:r>
          </a:p>
          <a:p>
            <a:pPr algn="ctr"/>
            <a:r>
              <a:rPr lang="en-US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Spring-2017</a:t>
            </a:r>
            <a:endParaRPr lang="en-IN" dirty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335" y="980728"/>
            <a:ext cx="8352928" cy="1080120"/>
          </a:xfrm>
        </p:spPr>
        <p:txBody>
          <a:bodyPr/>
          <a:lstStyle/>
          <a:p>
            <a:pPr marL="182880" indent="0" algn="ctr">
              <a:buNone/>
            </a:pPr>
            <a:r>
              <a:rPr lang="en-US" sz="4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Programming and Data Structures</a:t>
            </a:r>
            <a:endParaRPr lang="en-IN" sz="4000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2060848"/>
            <a:ext cx="1944216" cy="194421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52892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12968" cy="1008112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sz="4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Important Points to be Noted</a:t>
            </a:r>
            <a:endParaRPr lang="en-IN" sz="40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CS 10001 : Programming and Data Structures</a:t>
            </a:r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D51A-C1C7-4F6F-ADB4-90C3724E8DB4}" type="slidenum">
              <a:rPr lang="en-IN" smtClean="0"/>
              <a:t>10</a:t>
            </a:fld>
            <a:endParaRPr lang="en-IN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Lecture #05: © DSamanta</a:t>
            </a:r>
            <a:endParaRPr lang="en-IN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3"/>
              <p:cNvSpPr txBox="1">
                <a:spLocks noChangeArrowheads="1"/>
              </p:cNvSpPr>
              <p:nvPr/>
            </p:nvSpPr>
            <p:spPr>
              <a:xfrm>
                <a:off x="304800" y="1268760"/>
                <a:ext cx="8659688" cy="4800600"/>
              </a:xfrm>
              <a:prstGeom prst="rect">
                <a:avLst/>
              </a:prstGeom>
            </p:spPr>
            <p:txBody>
              <a:bodyPr/>
              <a:lstStyle>
                <a:lvl1pPr marL="228600" indent="-182880" algn="l" defTabSz="914400" rtl="0" eaLnBrk="1" latinLnBrk="0" hangingPunct="1">
                  <a:spcBef>
                    <a:spcPct val="20000"/>
                  </a:spcBef>
                  <a:spcAft>
                    <a:spcPts val="300"/>
                  </a:spcAft>
                  <a:buClr>
                    <a:schemeClr val="accent6">
                      <a:lumMod val="75000"/>
                    </a:schemeClr>
                  </a:buClr>
                  <a:buSzPct val="130000"/>
                  <a:buFont typeface="Georgia" pitchFamily="18" charset="0"/>
                  <a:buChar char="*"/>
                  <a:defRPr sz="22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1pPr>
                <a:lvl2pPr marL="548640" indent="-182880" algn="l" defTabSz="914400" rtl="0" eaLnBrk="1" latinLnBrk="0" hangingPunct="1">
                  <a:spcBef>
                    <a:spcPct val="20000"/>
                  </a:spcBef>
                  <a:spcAft>
                    <a:spcPts val="300"/>
                  </a:spcAft>
                  <a:buClr>
                    <a:schemeClr val="accent6">
                      <a:lumMod val="75000"/>
                    </a:schemeClr>
                  </a:buClr>
                  <a:buSzPct val="130000"/>
                  <a:buFont typeface="Georgia" pitchFamily="18" charset="0"/>
                  <a:buChar char="*"/>
                  <a:defRPr sz="20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2pPr>
                <a:lvl3pPr marL="822960" indent="-182880" algn="l" defTabSz="914400" rtl="0" eaLnBrk="1" latinLnBrk="0" hangingPunct="1">
                  <a:spcBef>
                    <a:spcPct val="20000"/>
                  </a:spcBef>
                  <a:spcAft>
                    <a:spcPts val="300"/>
                  </a:spcAft>
                  <a:buClr>
                    <a:schemeClr val="accent6">
                      <a:lumMod val="75000"/>
                    </a:schemeClr>
                  </a:buClr>
                  <a:buSzPct val="130000"/>
                  <a:buFont typeface="Georgia" pitchFamily="18" charset="0"/>
                  <a:buChar char="*"/>
                  <a:defRPr sz="18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3pPr>
                <a:lvl4pPr marL="1097280" indent="-182880" algn="l" defTabSz="914400" rtl="0" eaLnBrk="1" latinLnBrk="0" hangingPunct="1">
                  <a:spcBef>
                    <a:spcPct val="20000"/>
                  </a:spcBef>
                  <a:spcAft>
                    <a:spcPts val="300"/>
                  </a:spcAft>
                  <a:buClr>
                    <a:schemeClr val="accent6">
                      <a:lumMod val="75000"/>
                    </a:schemeClr>
                  </a:buClr>
                  <a:buSzPct val="130000"/>
                  <a:buFont typeface="Georgia" pitchFamily="18" charset="0"/>
                  <a:buChar char="*"/>
                  <a:defRPr sz="16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4pPr>
                <a:lvl5pPr marL="1389888" indent="-182880" algn="l" defTabSz="914400" rtl="0" eaLnBrk="1" latinLnBrk="0" hangingPunct="1">
                  <a:spcBef>
                    <a:spcPct val="20000"/>
                  </a:spcBef>
                  <a:spcAft>
                    <a:spcPts val="300"/>
                  </a:spcAft>
                  <a:buClr>
                    <a:schemeClr val="accent6">
                      <a:lumMod val="75000"/>
                    </a:schemeClr>
                  </a:buClr>
                  <a:buSzPct val="130000"/>
                  <a:buFont typeface="Georgia" pitchFamily="18" charset="0"/>
                  <a:buChar char="*"/>
                  <a:defRPr sz="14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5pPr>
                <a:lvl6pPr marL="1664208" indent="-182880" algn="l" defTabSz="914400" rtl="0" eaLnBrk="1" latinLnBrk="0" hangingPunct="1">
                  <a:spcBef>
                    <a:spcPct val="20000"/>
                  </a:spcBef>
                  <a:spcAft>
                    <a:spcPts val="300"/>
                  </a:spcAft>
                  <a:buClr>
                    <a:schemeClr val="accent6">
                      <a:lumMod val="75000"/>
                    </a:schemeClr>
                  </a:buClr>
                  <a:buSzPct val="130000"/>
                  <a:buFont typeface="Georgia" pitchFamily="18" charset="0"/>
                  <a:buChar char="*"/>
                  <a:defRPr sz="14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6pPr>
                <a:lvl7pPr marL="1965960" indent="-182880" algn="l" defTabSz="914400" rtl="0" eaLnBrk="1" latinLnBrk="0" hangingPunct="1">
                  <a:spcBef>
                    <a:spcPct val="20000"/>
                  </a:spcBef>
                  <a:spcAft>
                    <a:spcPts val="300"/>
                  </a:spcAft>
                  <a:buClr>
                    <a:schemeClr val="accent6">
                      <a:lumMod val="75000"/>
                    </a:schemeClr>
                  </a:buClr>
                  <a:buSzPct val="130000"/>
                  <a:buFont typeface="Georgia" pitchFamily="18" charset="0"/>
                  <a:buChar char="*"/>
                  <a:defRPr sz="14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7pPr>
                <a:lvl8pPr marL="2286000" indent="-182880" algn="l" defTabSz="914400" rtl="0" eaLnBrk="1" latinLnBrk="0" hangingPunct="1">
                  <a:spcBef>
                    <a:spcPct val="20000"/>
                  </a:spcBef>
                  <a:spcAft>
                    <a:spcPts val="300"/>
                  </a:spcAft>
                  <a:buClr>
                    <a:schemeClr val="accent6">
                      <a:lumMod val="75000"/>
                    </a:schemeClr>
                  </a:buClr>
                  <a:buSzPct val="130000"/>
                  <a:buFont typeface="Georgia" pitchFamily="18" charset="0"/>
                  <a:buChar char="*"/>
                  <a:defRPr sz="14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8pPr>
                <a:lvl9pPr marL="2587752" indent="-182880" algn="l" defTabSz="914400" rtl="0" eaLnBrk="1" latinLnBrk="0" hangingPunct="1">
                  <a:spcBef>
                    <a:spcPct val="20000"/>
                  </a:spcBef>
                  <a:spcAft>
                    <a:spcPts val="300"/>
                  </a:spcAft>
                  <a:buClr>
                    <a:schemeClr val="accent6">
                      <a:lumMod val="75000"/>
                    </a:schemeClr>
                  </a:buClr>
                  <a:buSzPct val="130000"/>
                  <a:buFont typeface="Georgia" pitchFamily="18" charset="0"/>
                  <a:buChar char="*"/>
                  <a:defRPr sz="14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buFont typeface="Arial" panose="020B0604020202020204" pitchFamily="34" charset="0"/>
                  <a:buChar char="•"/>
                </a:pPr>
                <a:r>
                  <a:rPr lang="en-US" sz="2600" dirty="0" smtClean="0">
                    <a:solidFill>
                      <a:srgbClr val="C00000"/>
                    </a:solidFill>
                    <a:latin typeface="Times New Roman" pitchFamily="18" charset="0"/>
                    <a:cs typeface="Times New Roman" pitchFamily="18" charset="0"/>
                  </a:rPr>
                  <a:t>The </a:t>
                </a:r>
                <a:r>
                  <a:rPr lang="en-US" sz="2600" dirty="0">
                    <a:solidFill>
                      <a:srgbClr val="C00000"/>
                    </a:solidFill>
                    <a:latin typeface="Times New Roman" pitchFamily="18" charset="0"/>
                    <a:cs typeface="Times New Roman" pitchFamily="18" charset="0"/>
                  </a:rPr>
                  <a:t>problem statement must include a stopping condition.</a:t>
                </a:r>
                <a:endParaRPr lang="en-US" sz="2600" dirty="0" smtClean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lvl="8">
                  <a:spcBef>
                    <a:spcPts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</a:pPr>
                <a:endParaRPr lang="en-US" sz="800" dirty="0" smtClean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marL="365760" lvl="1" indent="0">
                  <a:buNone/>
                </a:pPr>
                <a:r>
                  <a:rPr lang="en-US" sz="2400" dirty="0" smtClean="0">
                    <a:solidFill>
                      <a:srgbClr val="B808BC"/>
                    </a:solidFill>
                    <a:latin typeface="Times New Roman" pitchFamily="18" charset="0"/>
                    <a:cs typeface="Times New Roman" pitchFamily="18" charset="0"/>
                  </a:rPr>
                  <a:t>Examples</a:t>
                </a:r>
              </a:p>
              <a:p>
                <a:pPr marL="640080" lvl="2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2000" dirty="0" smtClean="0">
                    <a:solidFill>
                      <a:srgbClr val="B808BC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factorial(n) </a:t>
                </a:r>
                <a:r>
                  <a:rPr lang="en-US" sz="2000" dirty="0">
                    <a:solidFill>
                      <a:srgbClr val="B808BC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= </a:t>
                </a:r>
                <a:r>
                  <a:rPr lang="en-US" sz="2000" dirty="0" smtClean="0">
                    <a:solidFill>
                      <a:srgbClr val="B808BC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n</a:t>
                </a:r>
                <a14:m>
                  <m:oMath xmlns:m="http://schemas.openxmlformats.org/officeDocument/2006/math">
                    <m:r>
                      <a:rPr lang="en-US" sz="2000" i="1" dirty="0">
                        <a:solidFill>
                          <a:srgbClr val="B808BC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itchFamily="18" charset="0"/>
                      </a:rPr>
                      <m:t>×</m:t>
                    </m:r>
                  </m:oMath>
                </a14:m>
                <a:r>
                  <a:rPr lang="en-US" sz="2000" dirty="0" smtClean="0">
                    <a:solidFill>
                      <a:srgbClr val="B808BC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factorial(n-1) </a:t>
                </a:r>
              </a:p>
              <a:p>
                <a:pPr lvl="2">
                  <a:spcBef>
                    <a:spcPts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</a:pPr>
                <a:r>
                  <a:rPr lang="en-US" sz="2000" dirty="0" smtClean="0">
                    <a:solidFill>
                      <a:srgbClr val="0070C0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factorial(0) = 1</a:t>
                </a:r>
              </a:p>
              <a:p>
                <a:pPr marL="640080" lvl="2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lang="en-US" sz="2000" dirty="0" smtClean="0">
                  <a:solidFill>
                    <a:srgbClr val="B808BC"/>
                  </a:solidFill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  <a:p>
                <a:pPr marL="640080" lvl="2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2000" dirty="0" err="1" smtClean="0">
                    <a:solidFill>
                      <a:srgbClr val="B808BC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fibonacci</a:t>
                </a:r>
                <a:r>
                  <a:rPr lang="en-US" sz="2000" dirty="0" smtClean="0">
                    <a:solidFill>
                      <a:srgbClr val="B808BC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(n</a:t>
                </a:r>
                <a:r>
                  <a:rPr lang="en-US" sz="2000" dirty="0">
                    <a:solidFill>
                      <a:srgbClr val="B808BC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) = </a:t>
                </a:r>
                <a:r>
                  <a:rPr lang="en-US" sz="2000" dirty="0" err="1">
                    <a:solidFill>
                      <a:srgbClr val="B808BC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fibonacci</a:t>
                </a:r>
                <a:r>
                  <a:rPr lang="en-US" sz="2000" dirty="0">
                    <a:solidFill>
                      <a:srgbClr val="B808BC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(n-1) + </a:t>
                </a:r>
                <a:r>
                  <a:rPr lang="en-US" sz="2000" dirty="0" err="1">
                    <a:solidFill>
                      <a:srgbClr val="B808BC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fibonacci</a:t>
                </a:r>
                <a:r>
                  <a:rPr lang="en-US" sz="2000" dirty="0">
                    <a:solidFill>
                      <a:srgbClr val="B808BC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(n-2</a:t>
                </a:r>
                <a:r>
                  <a:rPr lang="en-US" sz="2000" dirty="0" smtClean="0">
                    <a:solidFill>
                      <a:srgbClr val="B808BC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)</a:t>
                </a:r>
              </a:p>
              <a:p>
                <a:pPr lvl="2">
                  <a:spcBef>
                    <a:spcPts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</a:pPr>
                <a:r>
                  <a:rPr lang="en-US" sz="2000" dirty="0" err="1" smtClean="0">
                    <a:solidFill>
                      <a:srgbClr val="0070C0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fibonacci</a:t>
                </a:r>
                <a:r>
                  <a:rPr lang="en-US" sz="2000" dirty="0" smtClean="0">
                    <a:solidFill>
                      <a:srgbClr val="0070C0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(0) </a:t>
                </a:r>
                <a:r>
                  <a:rPr lang="en-US" sz="2000" dirty="0">
                    <a:solidFill>
                      <a:srgbClr val="0070C0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= </a:t>
                </a:r>
                <a:r>
                  <a:rPr lang="en-US" sz="2000" dirty="0" smtClean="0">
                    <a:solidFill>
                      <a:srgbClr val="0070C0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0; </a:t>
                </a:r>
                <a:r>
                  <a:rPr lang="en-US" sz="2000" dirty="0" err="1" smtClean="0">
                    <a:solidFill>
                      <a:srgbClr val="0070C0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fibonacci</a:t>
                </a:r>
                <a:r>
                  <a:rPr lang="en-US" sz="2000" dirty="0" smtClean="0">
                    <a:solidFill>
                      <a:srgbClr val="0070C0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(1) = 1</a:t>
                </a:r>
              </a:p>
              <a:p>
                <a:pPr marL="640080" lvl="2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lang="en-US" sz="2000" dirty="0">
                  <a:solidFill>
                    <a:srgbClr val="B808BC"/>
                  </a:solidFill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  <a:p>
                <a:pPr marL="640080" lvl="2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2000" dirty="0" err="1" smtClean="0">
                    <a:solidFill>
                      <a:srgbClr val="B808BC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gcd</a:t>
                </a:r>
                <a:r>
                  <a:rPr lang="en-US" sz="2000" dirty="0" smtClean="0">
                    <a:solidFill>
                      <a:srgbClr val="B808BC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(</a:t>
                </a:r>
                <a:r>
                  <a:rPr lang="en-US" sz="2000" dirty="0" err="1" smtClean="0">
                    <a:solidFill>
                      <a:srgbClr val="B808BC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m,n</a:t>
                </a:r>
                <a:r>
                  <a:rPr lang="en-US" sz="2000" dirty="0">
                    <a:solidFill>
                      <a:srgbClr val="B808BC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) = if m&gt;n </a:t>
                </a:r>
                <a:r>
                  <a:rPr lang="en-US" sz="2000" dirty="0" err="1" smtClean="0">
                    <a:solidFill>
                      <a:srgbClr val="B808BC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gcd</a:t>
                </a:r>
                <a:r>
                  <a:rPr lang="en-US" sz="2000" dirty="0" smtClean="0">
                    <a:solidFill>
                      <a:srgbClr val="B808BC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(m-</a:t>
                </a:r>
                <a:r>
                  <a:rPr lang="en-US" sz="2000" dirty="0" err="1" smtClean="0">
                    <a:solidFill>
                      <a:srgbClr val="B808BC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n,n</a:t>
                </a:r>
                <a:r>
                  <a:rPr lang="en-US" sz="2000" dirty="0" smtClean="0">
                    <a:solidFill>
                      <a:srgbClr val="B808BC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) else </a:t>
                </a:r>
                <a:r>
                  <a:rPr lang="en-US" sz="2000" dirty="0" err="1" smtClean="0">
                    <a:solidFill>
                      <a:srgbClr val="B808BC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gcd</a:t>
                </a:r>
                <a:r>
                  <a:rPr lang="en-US" sz="2000" dirty="0" smtClean="0">
                    <a:solidFill>
                      <a:srgbClr val="B808BC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(</a:t>
                </a:r>
                <a:r>
                  <a:rPr lang="en-US" sz="2000" dirty="0" err="1" smtClean="0">
                    <a:solidFill>
                      <a:srgbClr val="B808BC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m,n</a:t>
                </a:r>
                <a:r>
                  <a:rPr lang="en-US" sz="2000" dirty="0" smtClean="0">
                    <a:solidFill>
                      <a:srgbClr val="B808BC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-m)</a:t>
                </a:r>
              </a:p>
              <a:p>
                <a:pPr lvl="2">
                  <a:spcBef>
                    <a:spcPts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</a:pPr>
                <a:r>
                  <a:rPr lang="en-US" sz="2000" dirty="0" err="1">
                    <a:solidFill>
                      <a:srgbClr val="0070C0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g</a:t>
                </a:r>
                <a:r>
                  <a:rPr lang="en-US" sz="2000" dirty="0" err="1" smtClean="0">
                    <a:solidFill>
                      <a:srgbClr val="0070C0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cd</a:t>
                </a:r>
                <a:r>
                  <a:rPr lang="en-US" sz="2000" dirty="0" smtClean="0">
                    <a:solidFill>
                      <a:srgbClr val="0070C0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(m, m) = m</a:t>
                </a:r>
              </a:p>
              <a:p>
                <a:pPr lvl="2">
                  <a:spcBef>
                    <a:spcPts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</a:pPr>
                <a:endParaRPr lang="en-US" sz="2000" dirty="0">
                  <a:solidFill>
                    <a:srgbClr val="B808BC"/>
                  </a:solidFill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  <a:p>
                <a:pPr marL="640080" lvl="2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2000" dirty="0">
                    <a:solidFill>
                      <a:srgbClr val="B808BC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T(n) = n + 2</a:t>
                </a:r>
                <a14:m>
                  <m:oMath xmlns:m="http://schemas.openxmlformats.org/officeDocument/2006/math">
                    <m:r>
                      <a:rPr lang="en-US" sz="2000" i="1" dirty="0">
                        <a:solidFill>
                          <a:srgbClr val="B808BC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itchFamily="18" charset="0"/>
                      </a:rPr>
                      <m:t>×</m:t>
                    </m:r>
                  </m:oMath>
                </a14:m>
                <a:r>
                  <a:rPr lang="en-US" sz="2000" dirty="0">
                    <a:solidFill>
                      <a:srgbClr val="B808BC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T(n-1</a:t>
                </a:r>
                <a:r>
                  <a:rPr lang="en-US" sz="2000" dirty="0" smtClean="0">
                    <a:solidFill>
                      <a:srgbClr val="B808BC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)</a:t>
                </a:r>
              </a:p>
              <a:p>
                <a:pPr lvl="2">
                  <a:spcBef>
                    <a:spcPts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</a:pPr>
                <a:r>
                  <a:rPr lang="en-US" sz="2000" dirty="0" smtClean="0">
                    <a:solidFill>
                      <a:srgbClr val="0070C0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T(0) = 0</a:t>
                </a:r>
                <a:endParaRPr lang="en-US" sz="2000" dirty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  <a:p>
                <a:pPr lvl="1">
                  <a:buFontTx/>
                  <a:buNone/>
                </a:pPr>
                <a:endParaRPr lang="en-US" sz="24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8" name="Rectangl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1268760"/>
                <a:ext cx="8659688" cy="4800600"/>
              </a:xfrm>
              <a:prstGeom prst="rect">
                <a:avLst/>
              </a:prstGeom>
              <a:blipFill rotWithShape="0">
                <a:blip r:embed="rId2"/>
                <a:stretch>
                  <a:fillRect l="-1126" t="-291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3544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Lecture #05: © DSamanta</a:t>
            </a:r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CS 10001 : Programming and Data Structures</a:t>
            </a:r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D51A-C1C7-4F6F-ADB4-90C3724E8DB4}" type="slidenum">
              <a:rPr lang="en-IN" smtClean="0"/>
              <a:t>11</a:t>
            </a:fld>
            <a:endParaRPr lang="en-IN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83568" y="3068960"/>
            <a:ext cx="7488832" cy="1143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Some Examples of Recursion</a:t>
            </a:r>
            <a:endParaRPr lang="en-IN" sz="40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62485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12968" cy="1008112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sz="4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Recursive Function for </a:t>
            </a:r>
            <a:r>
              <a:rPr lang="en-US" sz="40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n!</a:t>
            </a:r>
            <a:endParaRPr lang="en-IN" sz="4000" i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CS 10001 : Programming and Data Structures</a:t>
            </a:r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D51A-C1C7-4F6F-ADB4-90C3724E8DB4}" type="slidenum">
              <a:rPr lang="en-IN" smtClean="0"/>
              <a:t>12</a:t>
            </a:fld>
            <a:endParaRPr lang="en-IN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Lecture #05: © DSamanta</a:t>
            </a:r>
            <a:endParaRPr lang="en-IN"/>
          </a:p>
        </p:txBody>
      </p:sp>
      <p:sp>
        <p:nvSpPr>
          <p:cNvPr id="9" name="Rectangle 8"/>
          <p:cNvSpPr/>
          <p:nvPr/>
        </p:nvSpPr>
        <p:spPr>
          <a:xfrm>
            <a:off x="971600" y="1924883"/>
            <a:ext cx="7416824" cy="4247317"/>
          </a:xfrm>
          <a:prstGeom prst="rect">
            <a:avLst/>
          </a:prstGeom>
          <a:solidFill>
            <a:schemeClr val="accent6">
              <a:lumMod val="20000"/>
              <a:lumOff val="80000"/>
              <a:alpha val="49000"/>
            </a:schemeClr>
          </a:solidFill>
          <a:ln w="254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IN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&lt;</a:t>
            </a:r>
            <a:r>
              <a:rPr lang="en-IN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stdio.h</a:t>
            </a:r>
            <a:r>
              <a:rPr lang="en-IN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endParaRPr lang="en-IN" dirty="0" smtClean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N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IN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N" b="1" dirty="0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fact</a:t>
            </a:r>
            <a:r>
              <a:rPr lang="en-IN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IN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IN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n)</a:t>
            </a:r>
          </a:p>
          <a:p>
            <a:r>
              <a:rPr lang="en-IN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lvl="2"/>
            <a:r>
              <a:rPr lang="en-IN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 (n == 0)</a:t>
            </a:r>
          </a:p>
          <a:p>
            <a:pPr lvl="2"/>
            <a:r>
              <a:rPr lang="en-IN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return 1;</a:t>
            </a:r>
          </a:p>
          <a:p>
            <a:pPr lvl="2"/>
            <a:r>
              <a:rPr lang="en-IN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</a:p>
          <a:p>
            <a:pPr lvl="2"/>
            <a:r>
              <a:rPr lang="en-IN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return (n * </a:t>
            </a:r>
            <a:r>
              <a:rPr lang="en-IN" b="1" dirty="0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fact</a:t>
            </a:r>
            <a:r>
              <a:rPr lang="en-IN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(n-1));</a:t>
            </a:r>
          </a:p>
          <a:p>
            <a:r>
              <a:rPr lang="en-IN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r>
              <a:rPr lang="en-IN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 main()</a:t>
            </a:r>
          </a:p>
          <a:p>
            <a:r>
              <a:rPr lang="en-IN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lvl="2"/>
            <a:r>
              <a:rPr lang="en-IN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IN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x; </a:t>
            </a:r>
          </a:p>
          <a:p>
            <a:pPr lvl="2"/>
            <a:r>
              <a:rPr lang="en-IN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scanf</a:t>
            </a:r>
            <a:r>
              <a:rPr lang="en-IN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(“%d”, &amp;x);</a:t>
            </a:r>
          </a:p>
          <a:p>
            <a:pPr lvl="2"/>
            <a:r>
              <a:rPr lang="en-IN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IN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(“Factorial of %d is: %d”, x, </a:t>
            </a:r>
            <a:r>
              <a:rPr lang="en-IN" b="1" dirty="0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fact</a:t>
            </a:r>
            <a:r>
              <a:rPr lang="en-IN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(x));</a:t>
            </a:r>
          </a:p>
          <a:p>
            <a:r>
              <a:rPr lang="en-IN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IN" dirty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1331640" y="1196752"/>
                <a:ext cx="6696744" cy="64633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2">
                  <a:lnSpc>
                    <a:spcPct val="90000"/>
                  </a:lnSpc>
                  <a:buFontTx/>
                  <a:buNone/>
                </a:pPr>
                <a:r>
                  <a:rPr lang="en-US" sz="2000" dirty="0">
                    <a:solidFill>
                      <a:srgbClr val="C00000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fact(0) = 1</a:t>
                </a:r>
              </a:p>
              <a:p>
                <a:pPr lvl="2">
                  <a:lnSpc>
                    <a:spcPct val="90000"/>
                  </a:lnSpc>
                  <a:buFontTx/>
                  <a:buNone/>
                </a:pPr>
                <a:r>
                  <a:rPr lang="en-US" sz="2000" dirty="0">
                    <a:solidFill>
                      <a:srgbClr val="C00000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fact(n) = n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itchFamily="18" charset="0"/>
                      </a:rPr>
                      <m:t>×</m:t>
                    </m:r>
                  </m:oMath>
                </a14:m>
                <a:r>
                  <a:rPr lang="en-US" sz="2000" dirty="0">
                    <a:solidFill>
                      <a:srgbClr val="C00000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 fact(n-1), if n &gt; 0</a:t>
                </a:r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31640" y="1196752"/>
                <a:ext cx="6696744" cy="646331"/>
              </a:xfrm>
              <a:prstGeom prst="rect">
                <a:avLst/>
              </a:prstGeom>
              <a:blipFill rotWithShape="0">
                <a:blip r:embed="rId2"/>
                <a:stretch>
                  <a:fillRect t="-7547" b="-1886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29678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12968" cy="1008112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sz="4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Factorial Execution</a:t>
            </a:r>
            <a:endParaRPr lang="en-IN" sz="40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CS 10001 : Programming and Data Structures</a:t>
            </a:r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D51A-C1C7-4F6F-ADB4-90C3724E8DB4}" type="slidenum">
              <a:rPr lang="en-IN" smtClean="0"/>
              <a:t>13</a:t>
            </a:fld>
            <a:endParaRPr lang="en-IN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Lecture #05: © DSamanta</a:t>
            </a:r>
            <a:endParaRPr lang="en-IN"/>
          </a:p>
        </p:txBody>
      </p:sp>
      <p:sp>
        <p:nvSpPr>
          <p:cNvPr id="7" name="Rectangle 6"/>
          <p:cNvSpPr/>
          <p:nvPr/>
        </p:nvSpPr>
        <p:spPr>
          <a:xfrm>
            <a:off x="395536" y="1340768"/>
            <a:ext cx="814563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IN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When a recursive program is executed, the </a:t>
            </a:r>
            <a:r>
              <a:rPr lang="en-IN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recursive function </a:t>
            </a:r>
            <a:r>
              <a:rPr lang="en-IN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calls are not executed immediately</a:t>
            </a:r>
            <a:r>
              <a:rPr lang="en-IN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en-IN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Times New Roman" pitchFamily="18" charset="0"/>
              <a:buChar char="*"/>
            </a:pPr>
            <a:r>
              <a:rPr lang="en-IN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They are kept aside (on a stack) until the stopping condition </a:t>
            </a:r>
            <a:r>
              <a:rPr lang="en-IN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is encountered</a:t>
            </a:r>
            <a:r>
              <a:rPr lang="en-IN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indent="-342900" algn="just">
              <a:buFont typeface="Times New Roman" pitchFamily="18" charset="0"/>
              <a:buChar char="*"/>
            </a:pPr>
            <a:endParaRPr lang="en-IN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Times New Roman" pitchFamily="18" charset="0"/>
              <a:buChar char="*"/>
            </a:pPr>
            <a:r>
              <a:rPr lang="en-IN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IN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function calls are then executed in reverse order.</a:t>
            </a:r>
          </a:p>
        </p:txBody>
      </p:sp>
    </p:spTree>
    <p:extLst>
      <p:ext uri="{BB962C8B-B14F-4D97-AF65-F5344CB8AC3E}">
        <p14:creationId xmlns:p14="http://schemas.microsoft.com/office/powerpoint/2010/main" val="1928603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12968" cy="1008112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sz="4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Factorial Execution</a:t>
            </a:r>
            <a:endParaRPr lang="en-IN" sz="40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CS 10001 : Programming and Data Structures</a:t>
            </a:r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D51A-C1C7-4F6F-ADB4-90C3724E8DB4}" type="slidenum">
              <a:rPr lang="en-IN" smtClean="0"/>
              <a:t>14</a:t>
            </a:fld>
            <a:endParaRPr lang="en-IN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Lecture #05: © DSamanta</a:t>
            </a:r>
            <a:endParaRPr lang="en-IN"/>
          </a:p>
        </p:txBody>
      </p:sp>
      <p:sp>
        <p:nvSpPr>
          <p:cNvPr id="33" name="Text Box 9"/>
          <p:cNvSpPr txBox="1">
            <a:spLocks noChangeArrowheads="1"/>
          </p:cNvSpPr>
          <p:nvPr/>
        </p:nvSpPr>
        <p:spPr bwMode="auto">
          <a:xfrm>
            <a:off x="5410200" y="4876800"/>
            <a:ext cx="27432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3E3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99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 Narrow" pitchFamily="34" charset="0"/>
              </a:rPr>
              <a:t>if   (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 Narrow" pitchFamily="34" charset="0"/>
              </a:rPr>
              <a:t>1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 Narrow" pitchFamily="34" charset="0"/>
              </a:rPr>
              <a:t> = = 0) return (1);</a:t>
            </a:r>
          </a:p>
          <a:p>
            <a:pPr marL="0" marR="0" lvl="0" indent="0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 Narrow" pitchFamily="34" charset="0"/>
              </a:rPr>
              <a:t>else return  (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 Narrow" pitchFamily="34" charset="0"/>
              </a:rPr>
              <a:t>1 * fact(0)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 Narrow" pitchFamily="34" charset="0"/>
              </a:rPr>
              <a:t>); </a:t>
            </a:r>
          </a:p>
        </p:txBody>
      </p:sp>
      <p:grpSp>
        <p:nvGrpSpPr>
          <p:cNvPr id="34" name="Group 14"/>
          <p:cNvGrpSpPr>
            <a:grpSpLocks/>
          </p:cNvGrpSpPr>
          <p:nvPr/>
        </p:nvGrpSpPr>
        <p:grpSpPr bwMode="auto">
          <a:xfrm>
            <a:off x="801688" y="1371600"/>
            <a:ext cx="798512" cy="533400"/>
            <a:chOff x="505" y="864"/>
            <a:chExt cx="503" cy="336"/>
          </a:xfrm>
        </p:grpSpPr>
        <p:sp>
          <p:nvSpPr>
            <p:cNvPr id="35" name="Text Box 4"/>
            <p:cNvSpPr txBox="1">
              <a:spLocks noChangeArrowheads="1"/>
            </p:cNvSpPr>
            <p:nvPr/>
          </p:nvSpPr>
          <p:spPr bwMode="auto">
            <a:xfrm>
              <a:off x="505" y="864"/>
              <a:ext cx="503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3333CC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uLnTx/>
                  <a:uFillTx/>
                  <a:latin typeface="Arial Narrow" pitchFamily="34" charset="0"/>
                </a:rPr>
                <a:t> </a:t>
              </a:r>
              <a:r>
                <a: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accent6">
                      <a:lumMod val="75000"/>
                    </a:schemeClr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uLnTx/>
                  <a:uFillTx/>
                  <a:latin typeface="Arial Narrow" pitchFamily="34" charset="0"/>
                </a:rPr>
                <a:t>fact(4)</a:t>
              </a:r>
            </a:p>
          </p:txBody>
        </p:sp>
        <p:sp>
          <p:nvSpPr>
            <p:cNvPr id="36" name="Line 10"/>
            <p:cNvSpPr>
              <a:spLocks noChangeShapeType="1"/>
            </p:cNvSpPr>
            <p:nvPr/>
          </p:nvSpPr>
          <p:spPr bwMode="auto">
            <a:xfrm>
              <a:off x="697" y="1056"/>
              <a:ext cx="0" cy="144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37" name="Group 15"/>
          <p:cNvGrpSpPr>
            <a:grpSpLocks/>
          </p:cNvGrpSpPr>
          <p:nvPr/>
        </p:nvGrpSpPr>
        <p:grpSpPr bwMode="auto">
          <a:xfrm>
            <a:off x="990600" y="1981200"/>
            <a:ext cx="2743200" cy="838200"/>
            <a:chOff x="624" y="1248"/>
            <a:chExt cx="1728" cy="528"/>
          </a:xfrm>
        </p:grpSpPr>
        <p:sp>
          <p:nvSpPr>
            <p:cNvPr id="38" name="Text Box 6"/>
            <p:cNvSpPr txBox="1">
              <a:spLocks noChangeArrowheads="1"/>
            </p:cNvSpPr>
            <p:nvPr/>
          </p:nvSpPr>
          <p:spPr bwMode="auto">
            <a:xfrm>
              <a:off x="624" y="1248"/>
              <a:ext cx="1728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E3E3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9933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206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uLnTx/>
                  <a:uFillTx/>
                  <a:latin typeface="Arial Narrow" pitchFamily="34" charset="0"/>
                </a:rPr>
                <a:t>if   (</a:t>
              </a:r>
              <a:r>
                <a:rPr kumimoji="0" lang="en-US" sz="2000" b="0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accent6">
                      <a:lumMod val="75000"/>
                    </a:schemeClr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uLnTx/>
                  <a:uFillTx/>
                  <a:latin typeface="Arial Narrow" pitchFamily="34" charset="0"/>
                </a:rPr>
                <a:t>4</a:t>
              </a:r>
              <a:r>
                <a:rPr kumimoji="0" lang="en-US" sz="20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uLnTx/>
                  <a:uFillTx/>
                  <a:latin typeface="Arial Narrow" pitchFamily="34" charset="0"/>
                </a:rPr>
                <a:t> </a:t>
              </a:r>
              <a:r>
                <a:rPr kumimoji="0" lang="en-US" sz="2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206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uLnTx/>
                  <a:uFillTx/>
                  <a:latin typeface="Arial Narrow" pitchFamily="34" charset="0"/>
                </a:rPr>
                <a:t>= = 0) return (1);</a:t>
              </a:r>
            </a:p>
            <a:p>
              <a:pPr marL="0" marR="0" lvl="0" indent="0" defTabSz="91440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206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uLnTx/>
                  <a:uFillTx/>
                  <a:latin typeface="Arial Narrow" pitchFamily="34" charset="0"/>
                </a:rPr>
                <a:t>else return  (</a:t>
              </a:r>
              <a:r>
                <a:rPr kumimoji="0" lang="en-US" sz="2000" b="0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accent6">
                      <a:lumMod val="75000"/>
                    </a:schemeClr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uLnTx/>
                  <a:uFillTx/>
                  <a:latin typeface="Arial Narrow" pitchFamily="34" charset="0"/>
                </a:rPr>
                <a:t>4 * fact(3)</a:t>
              </a:r>
              <a:r>
                <a:rPr kumimoji="0" lang="en-US" sz="2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206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uLnTx/>
                  <a:uFillTx/>
                  <a:latin typeface="Arial Narrow" pitchFamily="34" charset="0"/>
                </a:rPr>
                <a:t>);</a:t>
              </a:r>
              <a:r>
                <a:rPr kumimoji="0" lang="en-US" sz="20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uLnTx/>
                  <a:uFillTx/>
                  <a:latin typeface="Arial Narrow" pitchFamily="34" charset="0"/>
                </a:rPr>
                <a:t> </a:t>
              </a:r>
            </a:p>
          </p:txBody>
        </p:sp>
        <p:sp>
          <p:nvSpPr>
            <p:cNvPr id="39" name="Line 11"/>
            <p:cNvSpPr>
              <a:spLocks noChangeShapeType="1"/>
            </p:cNvSpPr>
            <p:nvPr/>
          </p:nvSpPr>
          <p:spPr bwMode="auto">
            <a:xfrm>
              <a:off x="1728" y="1632"/>
              <a:ext cx="0" cy="144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40" name="Group 16"/>
          <p:cNvGrpSpPr>
            <a:grpSpLocks/>
          </p:cNvGrpSpPr>
          <p:nvPr/>
        </p:nvGrpSpPr>
        <p:grpSpPr bwMode="auto">
          <a:xfrm>
            <a:off x="2590800" y="2895600"/>
            <a:ext cx="2743200" cy="838200"/>
            <a:chOff x="1632" y="1824"/>
            <a:chExt cx="1728" cy="528"/>
          </a:xfrm>
        </p:grpSpPr>
        <p:sp>
          <p:nvSpPr>
            <p:cNvPr id="41" name="Text Box 7"/>
            <p:cNvSpPr txBox="1">
              <a:spLocks noChangeArrowheads="1"/>
            </p:cNvSpPr>
            <p:nvPr/>
          </p:nvSpPr>
          <p:spPr bwMode="auto">
            <a:xfrm>
              <a:off x="1632" y="1824"/>
              <a:ext cx="1728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E3E3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9933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206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uLnTx/>
                  <a:uFillTx/>
                  <a:latin typeface="Arial Narrow" pitchFamily="34" charset="0"/>
                </a:rPr>
                <a:t>if   (</a:t>
              </a:r>
              <a:r>
                <a:rPr kumimoji="0" lang="en-US" sz="2000" b="0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accent6">
                      <a:lumMod val="75000"/>
                    </a:schemeClr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uLnTx/>
                  <a:uFillTx/>
                  <a:latin typeface="Arial Narrow" pitchFamily="34" charset="0"/>
                </a:rPr>
                <a:t>3</a:t>
              </a:r>
              <a:r>
                <a:rPr kumimoji="0" lang="en-US" sz="20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uLnTx/>
                  <a:uFillTx/>
                  <a:latin typeface="Arial Narrow" pitchFamily="34" charset="0"/>
                </a:rPr>
                <a:t> </a:t>
              </a:r>
              <a:r>
                <a:rPr kumimoji="0" lang="en-US" sz="2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206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uLnTx/>
                  <a:uFillTx/>
                  <a:latin typeface="Arial Narrow" pitchFamily="34" charset="0"/>
                </a:rPr>
                <a:t>= = 0) return (1);</a:t>
              </a:r>
            </a:p>
            <a:p>
              <a:pPr marL="0" marR="0" lvl="0" indent="0" defTabSz="91440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206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uLnTx/>
                  <a:uFillTx/>
                  <a:latin typeface="Arial Narrow" pitchFamily="34" charset="0"/>
                </a:rPr>
                <a:t>else return  (</a:t>
              </a:r>
              <a:r>
                <a:rPr kumimoji="0" lang="en-US" sz="2000" b="0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accent6">
                      <a:lumMod val="75000"/>
                    </a:schemeClr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uLnTx/>
                  <a:uFillTx/>
                  <a:latin typeface="Arial Narrow" pitchFamily="34" charset="0"/>
                </a:rPr>
                <a:t>3 * fact(2)</a:t>
              </a:r>
              <a:r>
                <a:rPr kumimoji="0" lang="en-US" sz="2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206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uLnTx/>
                  <a:uFillTx/>
                  <a:latin typeface="Arial Narrow" pitchFamily="34" charset="0"/>
                </a:rPr>
                <a:t>); </a:t>
              </a:r>
            </a:p>
          </p:txBody>
        </p:sp>
        <p:sp>
          <p:nvSpPr>
            <p:cNvPr id="42" name="Line 12"/>
            <p:cNvSpPr>
              <a:spLocks noChangeShapeType="1"/>
            </p:cNvSpPr>
            <p:nvPr/>
          </p:nvSpPr>
          <p:spPr bwMode="auto">
            <a:xfrm>
              <a:off x="2736" y="2208"/>
              <a:ext cx="0" cy="144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43" name="Group 17"/>
          <p:cNvGrpSpPr>
            <a:grpSpLocks/>
          </p:cNvGrpSpPr>
          <p:nvPr/>
        </p:nvGrpSpPr>
        <p:grpSpPr bwMode="auto">
          <a:xfrm>
            <a:off x="4191000" y="3810000"/>
            <a:ext cx="2743200" cy="990600"/>
            <a:chOff x="2640" y="2400"/>
            <a:chExt cx="1728" cy="624"/>
          </a:xfrm>
        </p:grpSpPr>
        <p:sp>
          <p:nvSpPr>
            <p:cNvPr id="44" name="Text Box 8"/>
            <p:cNvSpPr txBox="1">
              <a:spLocks noChangeArrowheads="1"/>
            </p:cNvSpPr>
            <p:nvPr/>
          </p:nvSpPr>
          <p:spPr bwMode="auto">
            <a:xfrm>
              <a:off x="2640" y="2400"/>
              <a:ext cx="1728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E3E3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9933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206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uLnTx/>
                  <a:uFillTx/>
                  <a:latin typeface="Arial Narrow" pitchFamily="34" charset="0"/>
                </a:rPr>
                <a:t>if   (</a:t>
              </a:r>
              <a:r>
                <a:rPr kumimoji="0" lang="en-US" sz="2000" b="0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accent6">
                      <a:lumMod val="75000"/>
                    </a:schemeClr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uLnTx/>
                  <a:uFillTx/>
                  <a:latin typeface="Arial Narrow" pitchFamily="34" charset="0"/>
                </a:rPr>
                <a:t>2</a:t>
              </a:r>
              <a:r>
                <a:rPr kumimoji="0" lang="en-US" sz="2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206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uLnTx/>
                  <a:uFillTx/>
                  <a:latin typeface="Arial Narrow" pitchFamily="34" charset="0"/>
                </a:rPr>
                <a:t> = = 0) return (1);</a:t>
              </a:r>
            </a:p>
            <a:p>
              <a:pPr marL="0" marR="0" lvl="0" indent="0" defTabSz="91440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206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uLnTx/>
                  <a:uFillTx/>
                  <a:latin typeface="Arial Narrow" pitchFamily="34" charset="0"/>
                </a:rPr>
                <a:t>else return  (</a:t>
              </a:r>
              <a:r>
                <a:rPr kumimoji="0" lang="en-US" sz="2000" b="0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accent6">
                      <a:lumMod val="75000"/>
                    </a:schemeClr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uLnTx/>
                  <a:uFillTx/>
                  <a:latin typeface="Arial Narrow" pitchFamily="34" charset="0"/>
                </a:rPr>
                <a:t>2 * fact(1)</a:t>
              </a:r>
              <a:r>
                <a:rPr kumimoji="0" lang="en-US" sz="2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206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uLnTx/>
                  <a:uFillTx/>
                  <a:latin typeface="Arial Narrow" pitchFamily="34" charset="0"/>
                </a:rPr>
                <a:t>); </a:t>
              </a:r>
            </a:p>
          </p:txBody>
        </p:sp>
        <p:sp>
          <p:nvSpPr>
            <p:cNvPr id="45" name="Line 13"/>
            <p:cNvSpPr>
              <a:spLocks noChangeShapeType="1"/>
            </p:cNvSpPr>
            <p:nvPr/>
          </p:nvSpPr>
          <p:spPr bwMode="auto">
            <a:xfrm>
              <a:off x="3504" y="2880"/>
              <a:ext cx="0" cy="144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  <p:sp>
        <p:nvSpPr>
          <p:cNvPr id="46" name="Freeform 22"/>
          <p:cNvSpPr>
            <a:spLocks/>
          </p:cNvSpPr>
          <p:nvPr/>
        </p:nvSpPr>
        <p:spPr bwMode="auto">
          <a:xfrm>
            <a:off x="5105400" y="3352800"/>
            <a:ext cx="1600200" cy="762000"/>
          </a:xfrm>
          <a:custGeom>
            <a:avLst/>
            <a:gdLst>
              <a:gd name="T0" fmla="*/ 480 w 480"/>
              <a:gd name="T1" fmla="*/ 384 h 384"/>
              <a:gd name="T2" fmla="*/ 384 w 480"/>
              <a:gd name="T3" fmla="*/ 96 h 384"/>
              <a:gd name="T4" fmla="*/ 0 w 480"/>
              <a:gd name="T5" fmla="*/ 0 h 3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80" h="384">
                <a:moveTo>
                  <a:pt x="480" y="384"/>
                </a:moveTo>
                <a:cubicBezTo>
                  <a:pt x="472" y="272"/>
                  <a:pt x="464" y="160"/>
                  <a:pt x="384" y="96"/>
                </a:cubicBezTo>
                <a:cubicBezTo>
                  <a:pt x="304" y="32"/>
                  <a:pt x="152" y="16"/>
                  <a:pt x="0" y="0"/>
                </a:cubicBezTo>
              </a:path>
            </a:pathLst>
          </a:custGeom>
          <a:noFill/>
          <a:ln w="28575" cap="flat" cmpd="sng">
            <a:solidFill>
              <a:srgbClr val="000000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N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47" name="Freeform 23"/>
          <p:cNvSpPr>
            <a:spLocks/>
          </p:cNvSpPr>
          <p:nvPr/>
        </p:nvSpPr>
        <p:spPr bwMode="auto">
          <a:xfrm>
            <a:off x="3505200" y="2438400"/>
            <a:ext cx="1600200" cy="762000"/>
          </a:xfrm>
          <a:custGeom>
            <a:avLst/>
            <a:gdLst>
              <a:gd name="T0" fmla="*/ 480 w 480"/>
              <a:gd name="T1" fmla="*/ 384 h 384"/>
              <a:gd name="T2" fmla="*/ 384 w 480"/>
              <a:gd name="T3" fmla="*/ 96 h 384"/>
              <a:gd name="T4" fmla="*/ 0 w 480"/>
              <a:gd name="T5" fmla="*/ 0 h 3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80" h="384">
                <a:moveTo>
                  <a:pt x="480" y="384"/>
                </a:moveTo>
                <a:cubicBezTo>
                  <a:pt x="472" y="272"/>
                  <a:pt x="464" y="160"/>
                  <a:pt x="384" y="96"/>
                </a:cubicBezTo>
                <a:cubicBezTo>
                  <a:pt x="304" y="32"/>
                  <a:pt x="152" y="16"/>
                  <a:pt x="0" y="0"/>
                </a:cubicBezTo>
              </a:path>
            </a:pathLst>
          </a:custGeom>
          <a:noFill/>
          <a:ln w="28575" cap="flat" cmpd="sng">
            <a:solidFill>
              <a:srgbClr val="000000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N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grpSp>
        <p:nvGrpSpPr>
          <p:cNvPr id="48" name="Group 29"/>
          <p:cNvGrpSpPr>
            <a:grpSpLocks/>
          </p:cNvGrpSpPr>
          <p:nvPr/>
        </p:nvGrpSpPr>
        <p:grpSpPr bwMode="auto">
          <a:xfrm>
            <a:off x="6705600" y="4098925"/>
            <a:ext cx="846138" cy="777875"/>
            <a:chOff x="4224" y="2582"/>
            <a:chExt cx="533" cy="490"/>
          </a:xfrm>
        </p:grpSpPr>
        <p:sp>
          <p:nvSpPr>
            <p:cNvPr id="49" name="Freeform 21"/>
            <p:cNvSpPr>
              <a:spLocks/>
            </p:cNvSpPr>
            <p:nvPr/>
          </p:nvSpPr>
          <p:spPr bwMode="auto">
            <a:xfrm>
              <a:off x="4224" y="2688"/>
              <a:ext cx="480" cy="384"/>
            </a:xfrm>
            <a:custGeom>
              <a:avLst/>
              <a:gdLst>
                <a:gd name="T0" fmla="*/ 480 w 480"/>
                <a:gd name="T1" fmla="*/ 384 h 384"/>
                <a:gd name="T2" fmla="*/ 384 w 480"/>
                <a:gd name="T3" fmla="*/ 96 h 384"/>
                <a:gd name="T4" fmla="*/ 0 w 480"/>
                <a:gd name="T5" fmla="*/ 0 h 3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80" h="384">
                  <a:moveTo>
                    <a:pt x="480" y="384"/>
                  </a:moveTo>
                  <a:cubicBezTo>
                    <a:pt x="472" y="272"/>
                    <a:pt x="464" y="160"/>
                    <a:pt x="384" y="96"/>
                  </a:cubicBezTo>
                  <a:cubicBezTo>
                    <a:pt x="304" y="32"/>
                    <a:pt x="152" y="16"/>
                    <a:pt x="0" y="0"/>
                  </a:cubicBezTo>
                </a:path>
              </a:pathLst>
            </a:custGeom>
            <a:noFill/>
            <a:ln w="28575" cap="flat" cmpd="sng">
              <a:solidFill>
                <a:srgbClr val="000000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50" name="Text Box 25"/>
            <p:cNvSpPr txBox="1">
              <a:spLocks noChangeArrowheads="1"/>
            </p:cNvSpPr>
            <p:nvPr/>
          </p:nvSpPr>
          <p:spPr bwMode="auto">
            <a:xfrm>
              <a:off x="4560" y="2582"/>
              <a:ext cx="197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7030A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uLnTx/>
                  <a:uFillTx/>
                  <a:latin typeface="Arial" charset="0"/>
                </a:rPr>
                <a:t>1</a:t>
              </a:r>
            </a:p>
          </p:txBody>
        </p:sp>
      </p:grpSp>
      <p:sp>
        <p:nvSpPr>
          <p:cNvPr id="51" name="Text Box 26"/>
          <p:cNvSpPr txBox="1">
            <a:spLocks noChangeArrowheads="1"/>
          </p:cNvSpPr>
          <p:nvPr/>
        </p:nvSpPr>
        <p:spPr bwMode="auto">
          <a:xfrm>
            <a:off x="6248400" y="3200400"/>
            <a:ext cx="31290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" charset="0"/>
              </a:rPr>
              <a:t>2</a:t>
            </a:r>
          </a:p>
        </p:txBody>
      </p:sp>
      <p:sp>
        <p:nvSpPr>
          <p:cNvPr id="52" name="Text Box 27"/>
          <p:cNvSpPr txBox="1">
            <a:spLocks noChangeArrowheads="1"/>
          </p:cNvSpPr>
          <p:nvPr/>
        </p:nvSpPr>
        <p:spPr bwMode="auto">
          <a:xfrm>
            <a:off x="4724400" y="2286000"/>
            <a:ext cx="31290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" charset="0"/>
              </a:rPr>
              <a:t>6</a:t>
            </a:r>
          </a:p>
        </p:txBody>
      </p:sp>
      <p:grpSp>
        <p:nvGrpSpPr>
          <p:cNvPr id="53" name="Group 30"/>
          <p:cNvGrpSpPr>
            <a:grpSpLocks/>
          </p:cNvGrpSpPr>
          <p:nvPr/>
        </p:nvGrpSpPr>
        <p:grpSpPr bwMode="auto">
          <a:xfrm>
            <a:off x="1905000" y="1447800"/>
            <a:ext cx="1744663" cy="838200"/>
            <a:chOff x="1200" y="912"/>
            <a:chExt cx="1099" cy="528"/>
          </a:xfrm>
        </p:grpSpPr>
        <p:sp>
          <p:nvSpPr>
            <p:cNvPr id="54" name="Freeform 24"/>
            <p:cNvSpPr>
              <a:spLocks/>
            </p:cNvSpPr>
            <p:nvPr/>
          </p:nvSpPr>
          <p:spPr bwMode="auto">
            <a:xfrm>
              <a:off x="1200" y="960"/>
              <a:ext cx="1008" cy="480"/>
            </a:xfrm>
            <a:custGeom>
              <a:avLst/>
              <a:gdLst>
                <a:gd name="T0" fmla="*/ 480 w 480"/>
                <a:gd name="T1" fmla="*/ 384 h 384"/>
                <a:gd name="T2" fmla="*/ 384 w 480"/>
                <a:gd name="T3" fmla="*/ 96 h 384"/>
                <a:gd name="T4" fmla="*/ 0 w 480"/>
                <a:gd name="T5" fmla="*/ 0 h 3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80" h="384">
                  <a:moveTo>
                    <a:pt x="480" y="384"/>
                  </a:moveTo>
                  <a:cubicBezTo>
                    <a:pt x="472" y="272"/>
                    <a:pt x="464" y="160"/>
                    <a:pt x="384" y="96"/>
                  </a:cubicBezTo>
                  <a:cubicBezTo>
                    <a:pt x="304" y="32"/>
                    <a:pt x="152" y="16"/>
                    <a:pt x="0" y="0"/>
                  </a:cubicBezTo>
                </a:path>
              </a:pathLst>
            </a:custGeom>
            <a:noFill/>
            <a:ln w="28575" cap="flat" cmpd="sng">
              <a:solidFill>
                <a:srgbClr val="000000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55" name="Text Box 28"/>
            <p:cNvSpPr txBox="1">
              <a:spLocks noChangeArrowheads="1"/>
            </p:cNvSpPr>
            <p:nvPr/>
          </p:nvSpPr>
          <p:spPr bwMode="auto">
            <a:xfrm>
              <a:off x="2021" y="912"/>
              <a:ext cx="278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7030A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uLnTx/>
                  <a:uFillTx/>
                  <a:latin typeface="Arial" charset="0"/>
                </a:rPr>
                <a:t>24</a:t>
              </a:r>
            </a:p>
          </p:txBody>
        </p:sp>
      </p:grpSp>
      <p:sp>
        <p:nvSpPr>
          <p:cNvPr id="56" name="Text Box 31"/>
          <p:cNvSpPr txBox="1">
            <a:spLocks noChangeArrowheads="1"/>
          </p:cNvSpPr>
          <p:nvPr/>
        </p:nvSpPr>
        <p:spPr bwMode="auto">
          <a:xfrm>
            <a:off x="381000" y="4419600"/>
            <a:ext cx="2971800" cy="1477328"/>
          </a:xfrm>
          <a:prstGeom prst="rect">
            <a:avLst/>
          </a:prstGeom>
          <a:solidFill>
            <a:schemeClr val="accent6">
              <a:lumMod val="20000"/>
              <a:lumOff val="80000"/>
              <a:alpha val="49000"/>
            </a:schemeClr>
          </a:solidFill>
          <a:ln w="25400">
            <a:solidFill>
              <a:schemeClr val="tx1"/>
            </a:solidFill>
          </a:ln>
          <a:effectLst/>
        </p:spPr>
        <p:txBody>
          <a:bodyPr>
            <a:spAutoFit/>
          </a:bodyPr>
          <a:lstStyle/>
          <a:p>
            <a:pPr>
              <a:lnSpc>
                <a:spcPct val="90000"/>
              </a:lnSpc>
            </a:pPr>
            <a:r>
              <a:rPr lang="en-US" sz="200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Narrow" pitchFamily="34" charset="0"/>
              </a:rPr>
              <a:t>int</a:t>
            </a:r>
            <a:r>
              <a:rPr lang="en-US" sz="2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Narrow" pitchFamily="34" charset="0"/>
              </a:rPr>
              <a:t>  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Narrow" pitchFamily="34" charset="0"/>
              </a:rPr>
              <a:t>fact</a:t>
            </a:r>
            <a:r>
              <a:rPr lang="en-US" sz="2000" dirty="0">
                <a:solidFill>
                  <a:srgbClr val="00206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Narrow" pitchFamily="34" charset="0"/>
              </a:rPr>
              <a:t> </a:t>
            </a:r>
            <a:r>
              <a:rPr lang="en-US" sz="2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Narrow" pitchFamily="34" charset="0"/>
              </a:rPr>
              <a:t>(</a:t>
            </a:r>
            <a:r>
              <a:rPr lang="en-US" sz="200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Narrow" pitchFamily="34" charset="0"/>
              </a:rPr>
              <a:t>int</a:t>
            </a:r>
            <a:r>
              <a:rPr lang="en-US" sz="2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Narrow" pitchFamily="34" charset="0"/>
              </a:rPr>
              <a:t> n</a:t>
            </a:r>
            <a:r>
              <a:rPr lang="en-US" sz="2000" dirty="0">
                <a:solidFill>
                  <a:srgbClr val="00206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Narrow" pitchFamily="34" charset="0"/>
              </a:rPr>
              <a:t>)</a:t>
            </a:r>
          </a:p>
          <a:p>
            <a:pPr>
              <a:lnSpc>
                <a:spcPct val="90000"/>
              </a:lnSpc>
            </a:pPr>
            <a:r>
              <a:rPr lang="en-US" sz="2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Narrow" pitchFamily="34" charset="0"/>
              </a:rPr>
              <a:t>{</a:t>
            </a:r>
            <a:endParaRPr lang="en-US" sz="2000" dirty="0">
              <a:solidFill>
                <a:srgbClr val="00206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 Narrow" pitchFamily="34" charset="0"/>
            </a:endParaRPr>
          </a:p>
          <a:p>
            <a:pPr>
              <a:lnSpc>
                <a:spcPct val="90000"/>
              </a:lnSpc>
            </a:pPr>
            <a:r>
              <a:rPr lang="en-US" sz="2000" dirty="0">
                <a:solidFill>
                  <a:srgbClr val="00206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Narrow" pitchFamily="34" charset="0"/>
              </a:rPr>
              <a:t>    if   (n = = </a:t>
            </a:r>
            <a:r>
              <a:rPr lang="en-US" sz="2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Narrow" pitchFamily="34" charset="0"/>
              </a:rPr>
              <a:t>0) </a:t>
            </a:r>
            <a:r>
              <a:rPr lang="en-US" sz="2000" dirty="0">
                <a:solidFill>
                  <a:srgbClr val="00206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Narrow" pitchFamily="34" charset="0"/>
              </a:rPr>
              <a:t>return (1);</a:t>
            </a:r>
          </a:p>
          <a:p>
            <a:pPr>
              <a:lnSpc>
                <a:spcPct val="90000"/>
              </a:lnSpc>
            </a:pPr>
            <a:r>
              <a:rPr lang="en-US" sz="2000" dirty="0">
                <a:solidFill>
                  <a:srgbClr val="00206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Narrow" pitchFamily="34" charset="0"/>
              </a:rPr>
              <a:t>    else return  (n * fact(n-1));</a:t>
            </a:r>
          </a:p>
          <a:p>
            <a:pPr>
              <a:lnSpc>
                <a:spcPct val="90000"/>
              </a:lnSpc>
            </a:pPr>
            <a:r>
              <a:rPr lang="en-US" sz="2000" dirty="0">
                <a:solidFill>
                  <a:srgbClr val="00206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Narrow" pitchFamily="34" charset="0"/>
              </a:rPr>
              <a:t>} </a:t>
            </a:r>
          </a:p>
        </p:txBody>
      </p:sp>
    </p:spTree>
    <p:extLst>
      <p:ext uri="{BB962C8B-B14F-4D97-AF65-F5344CB8AC3E}">
        <p14:creationId xmlns:p14="http://schemas.microsoft.com/office/powerpoint/2010/main" val="8310434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46" grpId="0" animBg="1"/>
      <p:bldP spid="47" grpId="0" animBg="1"/>
      <p:bldP spid="51" grpId="0"/>
      <p:bldP spid="5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12968" cy="1008112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sz="4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Factorial Execution</a:t>
            </a:r>
            <a:endParaRPr lang="en-IN" sz="40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CS 10001 : Programming and Data Structures</a:t>
            </a:r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D51A-C1C7-4F6F-ADB4-90C3724E8DB4}" type="slidenum">
              <a:rPr lang="en-IN" smtClean="0"/>
              <a:t>15</a:t>
            </a:fld>
            <a:endParaRPr lang="en-IN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Lecture #05: © DSamanta</a:t>
            </a:r>
            <a:endParaRPr lang="en-IN"/>
          </a:p>
        </p:txBody>
      </p:sp>
      <p:sp>
        <p:nvSpPr>
          <p:cNvPr id="3" name="Rectangle 2"/>
          <p:cNvSpPr/>
          <p:nvPr/>
        </p:nvSpPr>
        <p:spPr>
          <a:xfrm>
            <a:off x="539552" y="1028343"/>
            <a:ext cx="7560840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IN" sz="2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N" sz="2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First</a:t>
            </a:r>
            <a:r>
              <a:rPr lang="en-IN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the function calls will be </a:t>
            </a:r>
            <a:r>
              <a:rPr lang="en-IN" sz="2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processed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endParaRPr lang="en-IN" sz="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IN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fact(4</a:t>
            </a:r>
            <a:r>
              <a:rPr lang="en-IN" sz="2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 = 4 * fact(3)</a:t>
            </a:r>
          </a:p>
          <a:p>
            <a:r>
              <a:rPr lang="en-IN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fact(3</a:t>
            </a:r>
            <a:r>
              <a:rPr lang="en-IN" sz="2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 = 3 * fact(2)</a:t>
            </a:r>
          </a:p>
          <a:p>
            <a:r>
              <a:rPr lang="en-IN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fact(2</a:t>
            </a:r>
            <a:r>
              <a:rPr lang="en-IN" sz="2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 = 2 * fact(1)</a:t>
            </a:r>
          </a:p>
          <a:p>
            <a:r>
              <a:rPr lang="en-IN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fact(1</a:t>
            </a:r>
            <a:r>
              <a:rPr lang="en-IN" sz="2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 = 1 * fact(0</a:t>
            </a:r>
            <a:r>
              <a:rPr lang="en-IN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endParaRPr lang="en-IN" sz="2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N" sz="2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IN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actual values return in the reverse </a:t>
            </a:r>
            <a:r>
              <a:rPr lang="en-IN" sz="2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order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IN" sz="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IN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fact(0</a:t>
            </a:r>
            <a:r>
              <a:rPr lang="en-IN" sz="2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 = 1</a:t>
            </a:r>
          </a:p>
          <a:p>
            <a:r>
              <a:rPr lang="en-IN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fact(1</a:t>
            </a:r>
            <a:r>
              <a:rPr lang="en-IN" sz="2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 = 1 * 1 = 1</a:t>
            </a:r>
          </a:p>
          <a:p>
            <a:r>
              <a:rPr lang="en-IN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fact(2</a:t>
            </a:r>
            <a:r>
              <a:rPr lang="en-IN" sz="2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 = 2 * 1 = 2</a:t>
            </a:r>
          </a:p>
          <a:p>
            <a:r>
              <a:rPr lang="en-IN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fact(3</a:t>
            </a:r>
            <a:r>
              <a:rPr lang="en-IN" sz="2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 = 3 * 2 = 6</a:t>
            </a:r>
          </a:p>
          <a:p>
            <a:r>
              <a:rPr lang="en-IN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fact(4</a:t>
            </a:r>
            <a:r>
              <a:rPr lang="en-IN" sz="2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 = 4 * 6 = </a:t>
            </a:r>
            <a:r>
              <a:rPr lang="en-IN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24</a:t>
            </a:r>
            <a:endParaRPr lang="en-IN" sz="2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8603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12968" cy="1008112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sz="40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Recursive Function for </a:t>
            </a:r>
            <a:r>
              <a:rPr lang="en-US" sz="4000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40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(n)</a:t>
            </a:r>
            <a:endParaRPr lang="en-IN" sz="4000" i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CS 10001 : Programming and Data Structures</a:t>
            </a:r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D51A-C1C7-4F6F-ADB4-90C3724E8DB4}" type="slidenum">
              <a:rPr lang="en-IN" smtClean="0"/>
              <a:t>16</a:t>
            </a:fld>
            <a:endParaRPr lang="en-IN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Lecture #05: © DSamanta</a:t>
            </a:r>
            <a:endParaRPr lang="en-IN"/>
          </a:p>
        </p:txBody>
      </p:sp>
      <p:sp>
        <p:nvSpPr>
          <p:cNvPr id="9" name="Rectangle 8"/>
          <p:cNvSpPr/>
          <p:nvPr/>
        </p:nvSpPr>
        <p:spPr>
          <a:xfrm>
            <a:off x="457199" y="2060848"/>
            <a:ext cx="8435281" cy="4247317"/>
          </a:xfrm>
          <a:prstGeom prst="rect">
            <a:avLst/>
          </a:prstGeom>
          <a:solidFill>
            <a:schemeClr val="accent6">
              <a:lumMod val="20000"/>
              <a:lumOff val="80000"/>
              <a:alpha val="49000"/>
            </a:schemeClr>
          </a:solidFill>
          <a:ln w="254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IN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&lt;</a:t>
            </a:r>
            <a:r>
              <a:rPr lang="en-IN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stdio.h</a:t>
            </a:r>
            <a:r>
              <a:rPr lang="en-IN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endParaRPr lang="en-IN" dirty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N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IN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N" b="1" dirty="0" err="1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fibo</a:t>
            </a:r>
            <a:r>
              <a:rPr lang="en-IN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IN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IN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N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n)</a:t>
            </a:r>
          </a:p>
          <a:p>
            <a:r>
              <a:rPr lang="en-IN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lvl="2"/>
            <a:r>
              <a:rPr lang="en-IN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 (n &lt; 2)</a:t>
            </a:r>
          </a:p>
          <a:p>
            <a:pPr lvl="2"/>
            <a:r>
              <a:rPr lang="en-IN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return </a:t>
            </a:r>
            <a:r>
              <a:rPr lang="en-IN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n;</a:t>
            </a:r>
          </a:p>
          <a:p>
            <a:pPr lvl="2"/>
            <a:r>
              <a:rPr lang="en-IN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</a:p>
          <a:p>
            <a:pPr lvl="2"/>
            <a:r>
              <a:rPr lang="en-IN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return </a:t>
            </a:r>
            <a:r>
              <a:rPr lang="en-IN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IN" b="1" dirty="0" err="1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fibo</a:t>
            </a:r>
            <a:r>
              <a:rPr lang="en-IN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(n-1</a:t>
            </a:r>
            <a:r>
              <a:rPr lang="en-IN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+ </a:t>
            </a:r>
            <a:r>
              <a:rPr lang="en-IN" b="1" dirty="0" err="1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fibo</a:t>
            </a:r>
            <a:r>
              <a:rPr lang="en-IN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(n-2</a:t>
            </a:r>
            <a:r>
              <a:rPr lang="en-IN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));</a:t>
            </a:r>
          </a:p>
          <a:p>
            <a:r>
              <a:rPr lang="en-IN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r>
              <a:rPr lang="en-IN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 main()</a:t>
            </a:r>
          </a:p>
          <a:p>
            <a:r>
              <a:rPr lang="en-IN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IN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N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IN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IN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N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x; </a:t>
            </a:r>
            <a:endParaRPr lang="en-IN" dirty="0" smtClean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N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N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IN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scanf</a:t>
            </a:r>
            <a:r>
              <a:rPr lang="en-IN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(“%d”, &amp;x</a:t>
            </a:r>
            <a:r>
              <a:rPr lang="en-IN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IN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N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IN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IN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N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(“%</a:t>
            </a:r>
            <a:r>
              <a:rPr lang="en-IN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d-</a:t>
            </a:r>
            <a:r>
              <a:rPr lang="en-IN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</a:t>
            </a:r>
            <a:r>
              <a:rPr lang="en-IN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Fibonacci number is %d </a:t>
            </a:r>
            <a:r>
              <a:rPr lang="en-IN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\n”, </a:t>
            </a:r>
            <a:r>
              <a:rPr lang="en-IN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x, </a:t>
            </a:r>
            <a:r>
              <a:rPr lang="en-IN" b="1" dirty="0" err="1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fibo</a:t>
            </a:r>
            <a:r>
              <a:rPr lang="en-IN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(x));</a:t>
            </a:r>
            <a:endParaRPr lang="en-IN" dirty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N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7" name="Rectangle 6"/>
          <p:cNvSpPr/>
          <p:nvPr/>
        </p:nvSpPr>
        <p:spPr>
          <a:xfrm>
            <a:off x="575556" y="1216214"/>
            <a:ext cx="748883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2">
              <a:lnSpc>
                <a:spcPct val="90000"/>
              </a:lnSpc>
            </a:pPr>
            <a:r>
              <a:rPr lang="en-US" sz="2000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fibo</a:t>
            </a:r>
            <a:r>
              <a:rPr lang="en-US" sz="2000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(0) </a:t>
            </a:r>
            <a:r>
              <a:rPr lang="en-US" sz="20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sz="2000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0; </a:t>
            </a:r>
            <a:r>
              <a:rPr lang="en-US" sz="2000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fibo</a:t>
            </a:r>
            <a:r>
              <a:rPr lang="en-US" sz="2000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(1) = 1</a:t>
            </a:r>
            <a:endParaRPr lang="en-US" sz="2000" dirty="0">
              <a:solidFill>
                <a:srgbClr val="C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>
              <a:lnSpc>
                <a:spcPct val="90000"/>
              </a:lnSpc>
            </a:pPr>
            <a:r>
              <a:rPr lang="en-US" sz="2000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fibo</a:t>
            </a:r>
            <a:r>
              <a:rPr lang="en-US" sz="2000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(n</a:t>
            </a:r>
            <a:r>
              <a:rPr lang="en-US" sz="20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= </a:t>
            </a:r>
            <a:r>
              <a:rPr lang="en-US" sz="2000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fibo</a:t>
            </a:r>
            <a:r>
              <a:rPr lang="en-US" sz="2000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(n-1) + </a:t>
            </a:r>
            <a:r>
              <a:rPr lang="en-US" sz="2000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fibo</a:t>
            </a:r>
            <a:r>
              <a:rPr lang="en-US" sz="2000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(n-2), </a:t>
            </a:r>
            <a:r>
              <a:rPr lang="en-US" sz="20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 n &gt; </a:t>
            </a:r>
            <a:r>
              <a:rPr lang="en-US" sz="2000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endParaRPr lang="en-US" sz="2000" dirty="0">
              <a:solidFill>
                <a:srgbClr val="C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7341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12968" cy="1008112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sz="4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Fibonacci </a:t>
            </a:r>
            <a:r>
              <a:rPr lang="en-US" sz="40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4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eries Execution</a:t>
            </a:r>
            <a:endParaRPr lang="en-IN" sz="40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CS 10001 : Programming and Data Structures</a:t>
            </a:r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D51A-C1C7-4F6F-ADB4-90C3724E8DB4}" type="slidenum">
              <a:rPr lang="en-IN" smtClean="0"/>
              <a:t>17</a:t>
            </a:fld>
            <a:endParaRPr lang="en-IN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Lecture #05: © DSamanta</a:t>
            </a:r>
            <a:endParaRPr lang="en-IN"/>
          </a:p>
        </p:txBody>
      </p:sp>
      <p:sp>
        <p:nvSpPr>
          <p:cNvPr id="7" name="Rectangle 6"/>
          <p:cNvSpPr/>
          <p:nvPr/>
        </p:nvSpPr>
        <p:spPr>
          <a:xfrm>
            <a:off x="0" y="1412776"/>
            <a:ext cx="449719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IN" sz="2000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f(0</a:t>
            </a:r>
            <a:r>
              <a:rPr lang="en-IN" sz="2000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 =  0</a:t>
            </a:r>
          </a:p>
          <a:p>
            <a:pPr algn="just"/>
            <a:r>
              <a:rPr lang="en-IN" sz="2000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f(1</a:t>
            </a:r>
            <a:r>
              <a:rPr lang="en-IN" sz="2000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 =  1</a:t>
            </a:r>
          </a:p>
          <a:p>
            <a:pPr algn="just"/>
            <a:r>
              <a:rPr lang="en-IN" sz="2000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f(n</a:t>
            </a:r>
            <a:r>
              <a:rPr lang="en-IN" sz="2000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 = </a:t>
            </a:r>
            <a:r>
              <a:rPr lang="en-IN" sz="2000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f(n-1)+f(n-2),if n&gt;1</a:t>
            </a:r>
            <a:endParaRPr lang="en-IN" sz="2000" dirty="0">
              <a:solidFill>
                <a:srgbClr val="7030A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4259560" y="3200476"/>
            <a:ext cx="685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CC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>
                <a:solidFill>
                  <a:srgbClr val="002060"/>
                </a:solidFill>
                <a:latin typeface="Arial" charset="0"/>
              </a:rPr>
              <a:t>f(4)</a:t>
            </a:r>
          </a:p>
        </p:txBody>
      </p:sp>
      <p:grpSp>
        <p:nvGrpSpPr>
          <p:cNvPr id="9" name="Group 5"/>
          <p:cNvGrpSpPr>
            <a:grpSpLocks/>
          </p:cNvGrpSpPr>
          <p:nvPr/>
        </p:nvGrpSpPr>
        <p:grpSpPr bwMode="auto">
          <a:xfrm>
            <a:off x="3726160" y="3581476"/>
            <a:ext cx="1752600" cy="777875"/>
            <a:chOff x="3840" y="1104"/>
            <a:chExt cx="1104" cy="490"/>
          </a:xfrm>
        </p:grpSpPr>
        <p:sp>
          <p:nvSpPr>
            <p:cNvPr id="10" name="Text Box 6"/>
            <p:cNvSpPr txBox="1">
              <a:spLocks noChangeArrowheads="1"/>
            </p:cNvSpPr>
            <p:nvPr/>
          </p:nvSpPr>
          <p:spPr bwMode="auto">
            <a:xfrm>
              <a:off x="3840" y="1344"/>
              <a:ext cx="43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CC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dirty="0">
                  <a:solidFill>
                    <a:srgbClr val="002060"/>
                  </a:solidFill>
                  <a:latin typeface="Arial" charset="0"/>
                </a:rPr>
                <a:t>f(3)</a:t>
              </a:r>
            </a:p>
          </p:txBody>
        </p:sp>
        <p:sp>
          <p:nvSpPr>
            <p:cNvPr id="11" name="Text Box 7"/>
            <p:cNvSpPr txBox="1">
              <a:spLocks noChangeArrowheads="1"/>
            </p:cNvSpPr>
            <p:nvPr/>
          </p:nvSpPr>
          <p:spPr bwMode="auto">
            <a:xfrm>
              <a:off x="4512" y="1344"/>
              <a:ext cx="43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CC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dirty="0">
                  <a:solidFill>
                    <a:srgbClr val="002060"/>
                  </a:solidFill>
                  <a:latin typeface="Arial" charset="0"/>
                </a:rPr>
                <a:t>f(2)</a:t>
              </a:r>
            </a:p>
          </p:txBody>
        </p:sp>
        <p:sp>
          <p:nvSpPr>
            <p:cNvPr id="12" name="Line 8"/>
            <p:cNvSpPr>
              <a:spLocks noChangeShapeType="1"/>
            </p:cNvSpPr>
            <p:nvPr/>
          </p:nvSpPr>
          <p:spPr bwMode="auto">
            <a:xfrm flipH="1">
              <a:off x="4080" y="1104"/>
              <a:ext cx="144" cy="240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3" name="Line 9"/>
            <p:cNvSpPr>
              <a:spLocks noChangeShapeType="1"/>
            </p:cNvSpPr>
            <p:nvPr/>
          </p:nvSpPr>
          <p:spPr bwMode="auto">
            <a:xfrm>
              <a:off x="4368" y="1104"/>
              <a:ext cx="240" cy="288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IN"/>
            </a:p>
          </p:txBody>
        </p:sp>
      </p:grpSp>
      <p:grpSp>
        <p:nvGrpSpPr>
          <p:cNvPr id="14" name="Group 10"/>
          <p:cNvGrpSpPr>
            <a:grpSpLocks/>
          </p:cNvGrpSpPr>
          <p:nvPr/>
        </p:nvGrpSpPr>
        <p:grpSpPr bwMode="auto">
          <a:xfrm>
            <a:off x="3116560" y="4343476"/>
            <a:ext cx="1600200" cy="854075"/>
            <a:chOff x="3456" y="1584"/>
            <a:chExt cx="1008" cy="538"/>
          </a:xfrm>
        </p:grpSpPr>
        <p:sp>
          <p:nvSpPr>
            <p:cNvPr id="15" name="Text Box 11"/>
            <p:cNvSpPr txBox="1">
              <a:spLocks noChangeArrowheads="1"/>
            </p:cNvSpPr>
            <p:nvPr/>
          </p:nvSpPr>
          <p:spPr bwMode="auto">
            <a:xfrm>
              <a:off x="4032" y="1872"/>
              <a:ext cx="43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CC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dirty="0">
                  <a:solidFill>
                    <a:srgbClr val="002060"/>
                  </a:solidFill>
                  <a:latin typeface="Arial" charset="0"/>
                </a:rPr>
                <a:t>f(1)</a:t>
              </a:r>
            </a:p>
          </p:txBody>
        </p:sp>
        <p:sp>
          <p:nvSpPr>
            <p:cNvPr id="16" name="Text Box 12"/>
            <p:cNvSpPr txBox="1">
              <a:spLocks noChangeArrowheads="1"/>
            </p:cNvSpPr>
            <p:nvPr/>
          </p:nvSpPr>
          <p:spPr bwMode="auto">
            <a:xfrm>
              <a:off x="3456" y="1872"/>
              <a:ext cx="43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CC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dirty="0">
                  <a:solidFill>
                    <a:srgbClr val="002060"/>
                  </a:solidFill>
                  <a:latin typeface="Arial" charset="0"/>
                </a:rPr>
                <a:t>f(2)</a:t>
              </a:r>
            </a:p>
          </p:txBody>
        </p:sp>
        <p:sp>
          <p:nvSpPr>
            <p:cNvPr id="17" name="Line 13"/>
            <p:cNvSpPr>
              <a:spLocks noChangeShapeType="1"/>
            </p:cNvSpPr>
            <p:nvPr/>
          </p:nvSpPr>
          <p:spPr bwMode="auto">
            <a:xfrm flipH="1">
              <a:off x="3744" y="1584"/>
              <a:ext cx="192" cy="336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8" name="Line 14"/>
            <p:cNvSpPr>
              <a:spLocks noChangeShapeType="1"/>
            </p:cNvSpPr>
            <p:nvPr/>
          </p:nvSpPr>
          <p:spPr bwMode="auto">
            <a:xfrm>
              <a:off x="4032" y="1584"/>
              <a:ext cx="192" cy="336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IN"/>
            </a:p>
          </p:txBody>
        </p:sp>
      </p:grpSp>
      <p:grpSp>
        <p:nvGrpSpPr>
          <p:cNvPr id="19" name="Group 15"/>
          <p:cNvGrpSpPr>
            <a:grpSpLocks/>
          </p:cNvGrpSpPr>
          <p:nvPr/>
        </p:nvGrpSpPr>
        <p:grpSpPr bwMode="auto">
          <a:xfrm>
            <a:off x="4564360" y="4343476"/>
            <a:ext cx="1447800" cy="854075"/>
            <a:chOff x="4368" y="1584"/>
            <a:chExt cx="912" cy="538"/>
          </a:xfrm>
        </p:grpSpPr>
        <p:sp>
          <p:nvSpPr>
            <p:cNvPr id="20" name="Text Box 16"/>
            <p:cNvSpPr txBox="1">
              <a:spLocks noChangeArrowheads="1"/>
            </p:cNvSpPr>
            <p:nvPr/>
          </p:nvSpPr>
          <p:spPr bwMode="auto">
            <a:xfrm>
              <a:off x="4848" y="1872"/>
              <a:ext cx="43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CC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dirty="0">
                  <a:solidFill>
                    <a:srgbClr val="002060"/>
                  </a:solidFill>
                  <a:latin typeface="Arial" charset="0"/>
                </a:rPr>
                <a:t>f(0)</a:t>
              </a:r>
            </a:p>
          </p:txBody>
        </p:sp>
        <p:sp>
          <p:nvSpPr>
            <p:cNvPr id="21" name="Text Box 17"/>
            <p:cNvSpPr txBox="1">
              <a:spLocks noChangeArrowheads="1"/>
            </p:cNvSpPr>
            <p:nvPr/>
          </p:nvSpPr>
          <p:spPr bwMode="auto">
            <a:xfrm>
              <a:off x="4368" y="1872"/>
              <a:ext cx="43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CC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dirty="0">
                  <a:solidFill>
                    <a:srgbClr val="002060"/>
                  </a:solidFill>
                  <a:latin typeface="Arial" charset="0"/>
                </a:rPr>
                <a:t>f(1)</a:t>
              </a:r>
            </a:p>
          </p:txBody>
        </p:sp>
        <p:sp>
          <p:nvSpPr>
            <p:cNvPr id="22" name="Line 18"/>
            <p:cNvSpPr>
              <a:spLocks noChangeShapeType="1"/>
            </p:cNvSpPr>
            <p:nvPr/>
          </p:nvSpPr>
          <p:spPr bwMode="auto">
            <a:xfrm flipH="1">
              <a:off x="4560" y="1584"/>
              <a:ext cx="96" cy="288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23" name="Line 19"/>
            <p:cNvSpPr>
              <a:spLocks noChangeShapeType="1"/>
            </p:cNvSpPr>
            <p:nvPr/>
          </p:nvSpPr>
          <p:spPr bwMode="auto">
            <a:xfrm>
              <a:off x="4752" y="1584"/>
              <a:ext cx="240" cy="288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IN"/>
            </a:p>
          </p:txBody>
        </p:sp>
      </p:grpSp>
      <p:grpSp>
        <p:nvGrpSpPr>
          <p:cNvPr id="24" name="Group 20"/>
          <p:cNvGrpSpPr>
            <a:grpSpLocks/>
          </p:cNvGrpSpPr>
          <p:nvPr/>
        </p:nvGrpSpPr>
        <p:grpSpPr bwMode="auto">
          <a:xfrm>
            <a:off x="2659360" y="5181676"/>
            <a:ext cx="1752600" cy="854075"/>
            <a:chOff x="3168" y="2112"/>
            <a:chExt cx="1104" cy="538"/>
          </a:xfrm>
        </p:grpSpPr>
        <p:sp>
          <p:nvSpPr>
            <p:cNvPr id="25" name="Text Box 21"/>
            <p:cNvSpPr txBox="1">
              <a:spLocks noChangeArrowheads="1"/>
            </p:cNvSpPr>
            <p:nvPr/>
          </p:nvSpPr>
          <p:spPr bwMode="auto">
            <a:xfrm>
              <a:off x="3168" y="2400"/>
              <a:ext cx="43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CC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dirty="0">
                  <a:solidFill>
                    <a:srgbClr val="002060"/>
                  </a:solidFill>
                  <a:latin typeface="Arial" charset="0"/>
                </a:rPr>
                <a:t>f(1)</a:t>
              </a:r>
            </a:p>
          </p:txBody>
        </p:sp>
        <p:sp>
          <p:nvSpPr>
            <p:cNvPr id="26" name="Text Box 22"/>
            <p:cNvSpPr txBox="1">
              <a:spLocks noChangeArrowheads="1"/>
            </p:cNvSpPr>
            <p:nvPr/>
          </p:nvSpPr>
          <p:spPr bwMode="auto">
            <a:xfrm>
              <a:off x="3840" y="2400"/>
              <a:ext cx="43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CC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dirty="0">
                  <a:solidFill>
                    <a:srgbClr val="002060"/>
                  </a:solidFill>
                  <a:latin typeface="Arial" charset="0"/>
                </a:rPr>
                <a:t>f(0)</a:t>
              </a:r>
            </a:p>
          </p:txBody>
        </p:sp>
        <p:sp>
          <p:nvSpPr>
            <p:cNvPr id="27" name="Line 23"/>
            <p:cNvSpPr>
              <a:spLocks noChangeShapeType="1"/>
            </p:cNvSpPr>
            <p:nvPr/>
          </p:nvSpPr>
          <p:spPr bwMode="auto">
            <a:xfrm flipH="1">
              <a:off x="3360" y="2112"/>
              <a:ext cx="192" cy="288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28" name="Line 24"/>
            <p:cNvSpPr>
              <a:spLocks noChangeShapeType="1"/>
            </p:cNvSpPr>
            <p:nvPr/>
          </p:nvSpPr>
          <p:spPr bwMode="auto">
            <a:xfrm>
              <a:off x="3648" y="2112"/>
              <a:ext cx="288" cy="336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IN"/>
            </a:p>
          </p:txBody>
        </p:sp>
      </p:grpSp>
      <p:sp>
        <p:nvSpPr>
          <p:cNvPr id="3" name="Rectangle 2"/>
          <p:cNvSpPr/>
          <p:nvPr/>
        </p:nvSpPr>
        <p:spPr>
          <a:xfrm>
            <a:off x="4546727" y="1037688"/>
            <a:ext cx="4572000" cy="2031325"/>
          </a:xfrm>
          <a:prstGeom prst="rect">
            <a:avLst/>
          </a:prstGeom>
          <a:solidFill>
            <a:schemeClr val="accent6">
              <a:lumMod val="20000"/>
              <a:lumOff val="80000"/>
              <a:alpha val="49000"/>
            </a:schemeClr>
          </a:solidFill>
          <a:ln w="25400">
            <a:solidFill>
              <a:schemeClr val="tx1"/>
            </a:solidFill>
          </a:ln>
        </p:spPr>
        <p:txBody>
          <a:bodyPr>
            <a:spAutoFit/>
          </a:bodyPr>
          <a:lstStyle/>
          <a:p>
            <a:r>
              <a:rPr lang="en-IN" b="1" dirty="0" err="1">
                <a:solidFill>
                  <a:srgbClr val="002060"/>
                </a:solidFill>
              </a:rPr>
              <a:t>int</a:t>
            </a:r>
            <a:r>
              <a:rPr lang="en-IN" b="1" dirty="0">
                <a:solidFill>
                  <a:srgbClr val="002060"/>
                </a:solidFill>
              </a:rPr>
              <a:t> </a:t>
            </a:r>
            <a:r>
              <a:rPr lang="en-IN" b="1" dirty="0" smtClean="0">
                <a:solidFill>
                  <a:schemeClr val="accent6">
                    <a:lumMod val="75000"/>
                  </a:schemeClr>
                </a:solidFill>
              </a:rPr>
              <a:t>f</a:t>
            </a:r>
            <a:r>
              <a:rPr lang="en-IN" b="1" dirty="0" smtClean="0">
                <a:solidFill>
                  <a:srgbClr val="002060"/>
                </a:solidFill>
              </a:rPr>
              <a:t>(</a:t>
            </a:r>
            <a:r>
              <a:rPr lang="en-IN" b="1" dirty="0" err="1" smtClean="0">
                <a:solidFill>
                  <a:srgbClr val="002060"/>
                </a:solidFill>
              </a:rPr>
              <a:t>int</a:t>
            </a:r>
            <a:r>
              <a:rPr lang="en-IN" b="1" dirty="0" smtClean="0">
                <a:solidFill>
                  <a:srgbClr val="002060"/>
                </a:solidFill>
              </a:rPr>
              <a:t> </a:t>
            </a:r>
            <a:r>
              <a:rPr lang="en-IN" b="1" dirty="0">
                <a:solidFill>
                  <a:srgbClr val="002060"/>
                </a:solidFill>
              </a:rPr>
              <a:t>n)</a:t>
            </a:r>
          </a:p>
          <a:p>
            <a:r>
              <a:rPr lang="en-IN" b="1" dirty="0">
                <a:solidFill>
                  <a:srgbClr val="002060"/>
                </a:solidFill>
              </a:rPr>
              <a:t>{</a:t>
            </a:r>
          </a:p>
          <a:p>
            <a:pPr lvl="1"/>
            <a:r>
              <a:rPr lang="en-IN" b="1" dirty="0">
                <a:solidFill>
                  <a:srgbClr val="002060"/>
                </a:solidFill>
              </a:rPr>
              <a:t>if (n &lt; 2)</a:t>
            </a:r>
          </a:p>
          <a:p>
            <a:pPr lvl="1"/>
            <a:r>
              <a:rPr lang="en-IN" b="1" dirty="0" smtClean="0">
                <a:solidFill>
                  <a:srgbClr val="002060"/>
                </a:solidFill>
              </a:rPr>
              <a:t>	return </a:t>
            </a:r>
            <a:r>
              <a:rPr lang="en-IN" b="1" dirty="0">
                <a:solidFill>
                  <a:srgbClr val="002060"/>
                </a:solidFill>
              </a:rPr>
              <a:t>(n);</a:t>
            </a:r>
          </a:p>
          <a:p>
            <a:pPr lvl="1"/>
            <a:r>
              <a:rPr lang="en-IN" b="1" dirty="0">
                <a:solidFill>
                  <a:srgbClr val="002060"/>
                </a:solidFill>
              </a:rPr>
              <a:t>else</a:t>
            </a:r>
          </a:p>
          <a:p>
            <a:pPr lvl="1"/>
            <a:r>
              <a:rPr lang="en-IN" b="1" dirty="0" smtClean="0">
                <a:solidFill>
                  <a:srgbClr val="002060"/>
                </a:solidFill>
              </a:rPr>
              <a:t>	return </a:t>
            </a:r>
            <a:r>
              <a:rPr lang="en-IN" b="1" dirty="0">
                <a:solidFill>
                  <a:srgbClr val="002060"/>
                </a:solidFill>
              </a:rPr>
              <a:t>(</a:t>
            </a:r>
            <a:r>
              <a:rPr lang="en-IN" b="1" dirty="0" smtClean="0">
                <a:solidFill>
                  <a:schemeClr val="accent6">
                    <a:lumMod val="75000"/>
                  </a:schemeClr>
                </a:solidFill>
              </a:rPr>
              <a:t>f</a:t>
            </a:r>
            <a:r>
              <a:rPr lang="en-IN" b="1" dirty="0" smtClean="0">
                <a:solidFill>
                  <a:srgbClr val="002060"/>
                </a:solidFill>
              </a:rPr>
              <a:t>(n-1</a:t>
            </a:r>
            <a:r>
              <a:rPr lang="en-IN" b="1" dirty="0">
                <a:solidFill>
                  <a:srgbClr val="002060"/>
                </a:solidFill>
              </a:rPr>
              <a:t>) + </a:t>
            </a:r>
            <a:r>
              <a:rPr lang="en-IN" b="1" dirty="0" smtClean="0">
                <a:solidFill>
                  <a:schemeClr val="accent6">
                    <a:lumMod val="75000"/>
                  </a:schemeClr>
                </a:solidFill>
              </a:rPr>
              <a:t>f</a:t>
            </a:r>
            <a:r>
              <a:rPr lang="en-IN" b="1" dirty="0" smtClean="0">
                <a:solidFill>
                  <a:srgbClr val="002060"/>
                </a:solidFill>
              </a:rPr>
              <a:t>(n-2</a:t>
            </a:r>
            <a:r>
              <a:rPr lang="en-IN" b="1" dirty="0">
                <a:solidFill>
                  <a:srgbClr val="002060"/>
                </a:solidFill>
              </a:rPr>
              <a:t>));</a:t>
            </a:r>
          </a:p>
          <a:p>
            <a:r>
              <a:rPr lang="en-IN" b="1" dirty="0">
                <a:solidFill>
                  <a:srgbClr val="002060"/>
                </a:solidFill>
              </a:rPr>
              <a:t>}</a:t>
            </a:r>
            <a:endParaRPr lang="en-IN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76573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12968" cy="1008112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sz="4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Tracing Execution</a:t>
            </a:r>
            <a:endParaRPr lang="en-IN" sz="40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CS 10001 : Programming and Data Structures</a:t>
            </a:r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D51A-C1C7-4F6F-ADB4-90C3724E8DB4}" type="slidenum">
              <a:rPr lang="en-IN" smtClean="0"/>
              <a:t>18</a:t>
            </a:fld>
            <a:endParaRPr lang="en-IN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Lecture #05: © DSamanta</a:t>
            </a:r>
            <a:endParaRPr lang="en-IN"/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6629400" y="1499196"/>
            <a:ext cx="685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CC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>
                <a:solidFill>
                  <a:srgbClr val="002060"/>
                </a:solidFill>
                <a:latin typeface="Arial" charset="0"/>
              </a:rPr>
              <a:t>f(4)</a:t>
            </a:r>
          </a:p>
        </p:txBody>
      </p:sp>
      <p:grpSp>
        <p:nvGrpSpPr>
          <p:cNvPr id="9" name="Group 5"/>
          <p:cNvGrpSpPr>
            <a:grpSpLocks/>
          </p:cNvGrpSpPr>
          <p:nvPr/>
        </p:nvGrpSpPr>
        <p:grpSpPr bwMode="auto">
          <a:xfrm>
            <a:off x="6096000" y="1880196"/>
            <a:ext cx="1752600" cy="777875"/>
            <a:chOff x="3840" y="1104"/>
            <a:chExt cx="1104" cy="490"/>
          </a:xfrm>
        </p:grpSpPr>
        <p:sp>
          <p:nvSpPr>
            <p:cNvPr id="10" name="Text Box 6"/>
            <p:cNvSpPr txBox="1">
              <a:spLocks noChangeArrowheads="1"/>
            </p:cNvSpPr>
            <p:nvPr/>
          </p:nvSpPr>
          <p:spPr bwMode="auto">
            <a:xfrm>
              <a:off x="3840" y="1344"/>
              <a:ext cx="43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CC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dirty="0">
                  <a:solidFill>
                    <a:srgbClr val="002060"/>
                  </a:solidFill>
                  <a:latin typeface="Arial" charset="0"/>
                </a:rPr>
                <a:t>f(3)</a:t>
              </a:r>
            </a:p>
          </p:txBody>
        </p:sp>
        <p:sp>
          <p:nvSpPr>
            <p:cNvPr id="11" name="Text Box 7"/>
            <p:cNvSpPr txBox="1">
              <a:spLocks noChangeArrowheads="1"/>
            </p:cNvSpPr>
            <p:nvPr/>
          </p:nvSpPr>
          <p:spPr bwMode="auto">
            <a:xfrm>
              <a:off x="4512" y="1344"/>
              <a:ext cx="43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CC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dirty="0">
                  <a:solidFill>
                    <a:srgbClr val="002060"/>
                  </a:solidFill>
                  <a:latin typeface="Arial" charset="0"/>
                </a:rPr>
                <a:t>f(2)</a:t>
              </a:r>
            </a:p>
          </p:txBody>
        </p:sp>
        <p:sp>
          <p:nvSpPr>
            <p:cNvPr id="12" name="Line 8"/>
            <p:cNvSpPr>
              <a:spLocks noChangeShapeType="1"/>
            </p:cNvSpPr>
            <p:nvPr/>
          </p:nvSpPr>
          <p:spPr bwMode="auto">
            <a:xfrm flipH="1">
              <a:off x="4080" y="1104"/>
              <a:ext cx="144" cy="240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3" name="Line 9"/>
            <p:cNvSpPr>
              <a:spLocks noChangeShapeType="1"/>
            </p:cNvSpPr>
            <p:nvPr/>
          </p:nvSpPr>
          <p:spPr bwMode="auto">
            <a:xfrm>
              <a:off x="4368" y="1104"/>
              <a:ext cx="240" cy="288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IN"/>
            </a:p>
          </p:txBody>
        </p:sp>
      </p:grpSp>
      <p:grpSp>
        <p:nvGrpSpPr>
          <p:cNvPr id="14" name="Group 10"/>
          <p:cNvGrpSpPr>
            <a:grpSpLocks/>
          </p:cNvGrpSpPr>
          <p:nvPr/>
        </p:nvGrpSpPr>
        <p:grpSpPr bwMode="auto">
          <a:xfrm>
            <a:off x="5486400" y="2642196"/>
            <a:ext cx="1600200" cy="854075"/>
            <a:chOff x="3456" y="1584"/>
            <a:chExt cx="1008" cy="538"/>
          </a:xfrm>
        </p:grpSpPr>
        <p:sp>
          <p:nvSpPr>
            <p:cNvPr id="15" name="Text Box 11"/>
            <p:cNvSpPr txBox="1">
              <a:spLocks noChangeArrowheads="1"/>
            </p:cNvSpPr>
            <p:nvPr/>
          </p:nvSpPr>
          <p:spPr bwMode="auto">
            <a:xfrm>
              <a:off x="4032" y="1872"/>
              <a:ext cx="43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CC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dirty="0">
                  <a:solidFill>
                    <a:srgbClr val="002060"/>
                  </a:solidFill>
                  <a:latin typeface="Arial" charset="0"/>
                </a:rPr>
                <a:t>f(1)</a:t>
              </a:r>
            </a:p>
          </p:txBody>
        </p:sp>
        <p:sp>
          <p:nvSpPr>
            <p:cNvPr id="16" name="Text Box 12"/>
            <p:cNvSpPr txBox="1">
              <a:spLocks noChangeArrowheads="1"/>
            </p:cNvSpPr>
            <p:nvPr/>
          </p:nvSpPr>
          <p:spPr bwMode="auto">
            <a:xfrm>
              <a:off x="3456" y="1872"/>
              <a:ext cx="43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CC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dirty="0">
                  <a:solidFill>
                    <a:srgbClr val="002060"/>
                  </a:solidFill>
                  <a:latin typeface="Arial" charset="0"/>
                </a:rPr>
                <a:t>f(2)</a:t>
              </a:r>
            </a:p>
          </p:txBody>
        </p:sp>
        <p:sp>
          <p:nvSpPr>
            <p:cNvPr id="17" name="Line 13"/>
            <p:cNvSpPr>
              <a:spLocks noChangeShapeType="1"/>
            </p:cNvSpPr>
            <p:nvPr/>
          </p:nvSpPr>
          <p:spPr bwMode="auto">
            <a:xfrm flipH="1">
              <a:off x="3744" y="1584"/>
              <a:ext cx="192" cy="336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8" name="Line 14"/>
            <p:cNvSpPr>
              <a:spLocks noChangeShapeType="1"/>
            </p:cNvSpPr>
            <p:nvPr/>
          </p:nvSpPr>
          <p:spPr bwMode="auto">
            <a:xfrm>
              <a:off x="4032" y="1584"/>
              <a:ext cx="192" cy="336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IN"/>
            </a:p>
          </p:txBody>
        </p:sp>
      </p:grpSp>
      <p:grpSp>
        <p:nvGrpSpPr>
          <p:cNvPr id="19" name="Group 15"/>
          <p:cNvGrpSpPr>
            <a:grpSpLocks/>
          </p:cNvGrpSpPr>
          <p:nvPr/>
        </p:nvGrpSpPr>
        <p:grpSpPr bwMode="auto">
          <a:xfrm>
            <a:off x="6934200" y="2642196"/>
            <a:ext cx="1447800" cy="854075"/>
            <a:chOff x="4368" y="1584"/>
            <a:chExt cx="912" cy="538"/>
          </a:xfrm>
        </p:grpSpPr>
        <p:sp>
          <p:nvSpPr>
            <p:cNvPr id="20" name="Text Box 16"/>
            <p:cNvSpPr txBox="1">
              <a:spLocks noChangeArrowheads="1"/>
            </p:cNvSpPr>
            <p:nvPr/>
          </p:nvSpPr>
          <p:spPr bwMode="auto">
            <a:xfrm>
              <a:off x="4848" y="1872"/>
              <a:ext cx="43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CC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dirty="0">
                  <a:solidFill>
                    <a:srgbClr val="002060"/>
                  </a:solidFill>
                  <a:latin typeface="Arial" charset="0"/>
                </a:rPr>
                <a:t>f(0)</a:t>
              </a:r>
            </a:p>
          </p:txBody>
        </p:sp>
        <p:sp>
          <p:nvSpPr>
            <p:cNvPr id="21" name="Text Box 17"/>
            <p:cNvSpPr txBox="1">
              <a:spLocks noChangeArrowheads="1"/>
            </p:cNvSpPr>
            <p:nvPr/>
          </p:nvSpPr>
          <p:spPr bwMode="auto">
            <a:xfrm>
              <a:off x="4368" y="1872"/>
              <a:ext cx="43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CC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dirty="0">
                  <a:solidFill>
                    <a:srgbClr val="002060"/>
                  </a:solidFill>
                  <a:latin typeface="Arial" charset="0"/>
                </a:rPr>
                <a:t>f(1)</a:t>
              </a:r>
            </a:p>
          </p:txBody>
        </p:sp>
        <p:sp>
          <p:nvSpPr>
            <p:cNvPr id="22" name="Line 18"/>
            <p:cNvSpPr>
              <a:spLocks noChangeShapeType="1"/>
            </p:cNvSpPr>
            <p:nvPr/>
          </p:nvSpPr>
          <p:spPr bwMode="auto">
            <a:xfrm flipH="1">
              <a:off x="4560" y="1584"/>
              <a:ext cx="96" cy="288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23" name="Line 19"/>
            <p:cNvSpPr>
              <a:spLocks noChangeShapeType="1"/>
            </p:cNvSpPr>
            <p:nvPr/>
          </p:nvSpPr>
          <p:spPr bwMode="auto">
            <a:xfrm>
              <a:off x="4752" y="1584"/>
              <a:ext cx="240" cy="288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IN"/>
            </a:p>
          </p:txBody>
        </p:sp>
      </p:grpSp>
      <p:grpSp>
        <p:nvGrpSpPr>
          <p:cNvPr id="24" name="Group 20"/>
          <p:cNvGrpSpPr>
            <a:grpSpLocks/>
          </p:cNvGrpSpPr>
          <p:nvPr/>
        </p:nvGrpSpPr>
        <p:grpSpPr bwMode="auto">
          <a:xfrm>
            <a:off x="5029200" y="3480396"/>
            <a:ext cx="1752600" cy="854075"/>
            <a:chOff x="3168" y="2112"/>
            <a:chExt cx="1104" cy="538"/>
          </a:xfrm>
        </p:grpSpPr>
        <p:sp>
          <p:nvSpPr>
            <p:cNvPr id="25" name="Text Box 21"/>
            <p:cNvSpPr txBox="1">
              <a:spLocks noChangeArrowheads="1"/>
            </p:cNvSpPr>
            <p:nvPr/>
          </p:nvSpPr>
          <p:spPr bwMode="auto">
            <a:xfrm>
              <a:off x="3168" y="2400"/>
              <a:ext cx="43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CC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dirty="0">
                  <a:solidFill>
                    <a:srgbClr val="002060"/>
                  </a:solidFill>
                  <a:latin typeface="Arial" charset="0"/>
                </a:rPr>
                <a:t>f(1)</a:t>
              </a:r>
            </a:p>
          </p:txBody>
        </p:sp>
        <p:sp>
          <p:nvSpPr>
            <p:cNvPr id="26" name="Text Box 22"/>
            <p:cNvSpPr txBox="1">
              <a:spLocks noChangeArrowheads="1"/>
            </p:cNvSpPr>
            <p:nvPr/>
          </p:nvSpPr>
          <p:spPr bwMode="auto">
            <a:xfrm>
              <a:off x="3840" y="2400"/>
              <a:ext cx="43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CC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dirty="0">
                  <a:solidFill>
                    <a:srgbClr val="002060"/>
                  </a:solidFill>
                  <a:latin typeface="Arial" charset="0"/>
                </a:rPr>
                <a:t>f(0)</a:t>
              </a:r>
            </a:p>
          </p:txBody>
        </p:sp>
        <p:sp>
          <p:nvSpPr>
            <p:cNvPr id="27" name="Line 23"/>
            <p:cNvSpPr>
              <a:spLocks noChangeShapeType="1"/>
            </p:cNvSpPr>
            <p:nvPr/>
          </p:nvSpPr>
          <p:spPr bwMode="auto">
            <a:xfrm flipH="1">
              <a:off x="3360" y="2112"/>
              <a:ext cx="192" cy="288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28" name="Line 24"/>
            <p:cNvSpPr>
              <a:spLocks noChangeShapeType="1"/>
            </p:cNvSpPr>
            <p:nvPr/>
          </p:nvSpPr>
          <p:spPr bwMode="auto">
            <a:xfrm>
              <a:off x="3648" y="2112"/>
              <a:ext cx="288" cy="336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IN"/>
            </a:p>
          </p:txBody>
        </p:sp>
      </p:grpSp>
      <p:sp>
        <p:nvSpPr>
          <p:cNvPr id="29" name="Rectangle 3"/>
          <p:cNvSpPr txBox="1">
            <a:spLocks noChangeArrowheads="1"/>
          </p:cNvSpPr>
          <p:nvPr/>
        </p:nvSpPr>
        <p:spPr>
          <a:xfrm>
            <a:off x="304800" y="1295400"/>
            <a:ext cx="4221163" cy="4876800"/>
          </a:xfrm>
          <a:prstGeom prst="rect">
            <a:avLst/>
          </a:prstGeom>
        </p:spPr>
        <p:txBody>
          <a:bodyPr/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 smtClean="0">
                <a:solidFill>
                  <a:srgbClr val="002060"/>
                </a:solidFill>
              </a:rPr>
              <a:t>How many times is the function called when evaluating f(4) ?</a:t>
            </a:r>
          </a:p>
          <a:p>
            <a:endParaRPr lang="en-US" sz="2000" dirty="0" smtClean="0">
              <a:solidFill>
                <a:srgbClr val="002060"/>
              </a:solidFill>
            </a:endParaRPr>
          </a:p>
          <a:p>
            <a:endParaRPr lang="en-US" sz="1800" dirty="0" smtClean="0">
              <a:solidFill>
                <a:srgbClr val="002060"/>
              </a:solidFill>
            </a:endParaRPr>
          </a:p>
          <a:p>
            <a:endParaRPr lang="en-US" sz="1800" dirty="0">
              <a:solidFill>
                <a:srgbClr val="002060"/>
              </a:solidFill>
            </a:endParaRPr>
          </a:p>
          <a:p>
            <a:endParaRPr lang="en-US" sz="1800" dirty="0" smtClean="0">
              <a:solidFill>
                <a:srgbClr val="002060"/>
              </a:solidFill>
            </a:endParaRPr>
          </a:p>
          <a:p>
            <a:endParaRPr lang="en-US" sz="1800" dirty="0" smtClean="0">
              <a:solidFill>
                <a:srgbClr val="002060"/>
              </a:solidFill>
            </a:endParaRPr>
          </a:p>
          <a:p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</a:rPr>
              <a:t>Inefficiency:</a:t>
            </a:r>
          </a:p>
          <a:p>
            <a:pPr lvl="1"/>
            <a:r>
              <a:rPr lang="en-US" sz="1800" dirty="0" smtClean="0">
                <a:solidFill>
                  <a:srgbClr val="002060"/>
                </a:solidFill>
              </a:rPr>
              <a:t>Same thing is computed several times.</a:t>
            </a:r>
            <a:endParaRPr lang="en-US" sz="1800" dirty="0">
              <a:solidFill>
                <a:srgbClr val="002060"/>
              </a:solidFill>
            </a:endParaRPr>
          </a:p>
        </p:txBody>
      </p:sp>
      <p:sp>
        <p:nvSpPr>
          <p:cNvPr id="30" name="AutoShape 25"/>
          <p:cNvSpPr>
            <a:spLocks noChangeArrowheads="1"/>
          </p:cNvSpPr>
          <p:nvPr/>
        </p:nvSpPr>
        <p:spPr bwMode="auto">
          <a:xfrm>
            <a:off x="2577309" y="2609412"/>
            <a:ext cx="1905000" cy="381000"/>
          </a:xfrm>
          <a:prstGeom prst="rightArrow">
            <a:avLst>
              <a:gd name="adj1" fmla="val 50000"/>
              <a:gd name="adj2" fmla="val 125000"/>
            </a:avLst>
          </a:prstGeom>
          <a:solidFill>
            <a:schemeClr val="accent6">
              <a:lumMod val="20000"/>
              <a:lumOff val="80000"/>
              <a:alpha val="50000"/>
            </a:schemeClr>
          </a:solidFill>
          <a:ln w="38100">
            <a:solidFill>
              <a:srgbClr val="CC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IN"/>
          </a:p>
        </p:txBody>
      </p:sp>
      <p:sp>
        <p:nvSpPr>
          <p:cNvPr id="33" name="Text Box 26"/>
          <p:cNvSpPr txBox="1">
            <a:spLocks noChangeArrowheads="1"/>
          </p:cNvSpPr>
          <p:nvPr/>
        </p:nvSpPr>
        <p:spPr bwMode="auto">
          <a:xfrm>
            <a:off x="5802719" y="4531300"/>
            <a:ext cx="22780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CC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>
                <a:solidFill>
                  <a:srgbClr val="7030A0"/>
                </a:solidFill>
                <a:latin typeface="Arial" charset="0"/>
              </a:rPr>
              <a:t>called 9 times</a:t>
            </a:r>
          </a:p>
        </p:txBody>
      </p:sp>
    </p:spTree>
    <p:extLst>
      <p:ext uri="{BB962C8B-B14F-4D97-AF65-F5344CB8AC3E}">
        <p14:creationId xmlns:p14="http://schemas.microsoft.com/office/powerpoint/2010/main" val="23297369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3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12968" cy="1008112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sz="40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Recursive Function for </a:t>
            </a:r>
            <a:r>
              <a:rPr lang="en-US" sz="4000" i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gcd</a:t>
            </a:r>
            <a:r>
              <a:rPr lang="en-US" sz="40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4000" i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m,n</a:t>
            </a:r>
            <a:r>
              <a:rPr lang="en-US" sz="40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IN" sz="4000" i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CS 10001 : Programming and Data Structures</a:t>
            </a:r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D51A-C1C7-4F6F-ADB4-90C3724E8DB4}" type="slidenum">
              <a:rPr lang="en-IN" smtClean="0"/>
              <a:t>19</a:t>
            </a:fld>
            <a:endParaRPr lang="en-IN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Lecture #05: © DSamanta</a:t>
            </a:r>
            <a:endParaRPr lang="en-IN"/>
          </a:p>
        </p:txBody>
      </p:sp>
      <p:sp>
        <p:nvSpPr>
          <p:cNvPr id="9" name="Rectangle 8"/>
          <p:cNvSpPr/>
          <p:nvPr/>
        </p:nvSpPr>
        <p:spPr>
          <a:xfrm>
            <a:off x="457199" y="2060848"/>
            <a:ext cx="8435281" cy="4524315"/>
          </a:xfrm>
          <a:prstGeom prst="rect">
            <a:avLst/>
          </a:prstGeom>
          <a:solidFill>
            <a:schemeClr val="accent6">
              <a:lumMod val="20000"/>
              <a:lumOff val="80000"/>
              <a:alpha val="49000"/>
            </a:schemeClr>
          </a:solidFill>
          <a:ln w="254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IN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&lt;</a:t>
            </a:r>
            <a:r>
              <a:rPr lang="en-IN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stdio.h</a:t>
            </a:r>
            <a:r>
              <a:rPr lang="en-IN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endParaRPr lang="en-IN" dirty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N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IN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N" b="1" dirty="0" err="1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gcd</a:t>
            </a:r>
            <a:r>
              <a:rPr lang="en-IN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IN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IN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m, </a:t>
            </a:r>
            <a:r>
              <a:rPr lang="en-IN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IN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n)</a:t>
            </a:r>
            <a:endParaRPr lang="en-IN" dirty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N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lvl="2"/>
            <a:r>
              <a:rPr lang="en-IN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 </a:t>
            </a:r>
            <a:r>
              <a:rPr lang="en-IN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(m == n)</a:t>
            </a:r>
            <a:endParaRPr lang="en-IN" dirty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r>
              <a:rPr lang="en-IN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return m;</a:t>
            </a:r>
            <a:endParaRPr lang="en-IN" dirty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r>
              <a:rPr lang="en-IN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</a:p>
          <a:p>
            <a:pPr lvl="2"/>
            <a:r>
              <a:rPr lang="en-IN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if (m &gt; n) return (</a:t>
            </a:r>
            <a:r>
              <a:rPr lang="en-IN" b="1" dirty="0" err="1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gcd</a:t>
            </a:r>
            <a:r>
              <a:rPr lang="en-IN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(m-n, n); </a:t>
            </a:r>
          </a:p>
          <a:p>
            <a:pPr lvl="2"/>
            <a:r>
              <a:rPr lang="en-IN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N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else return </a:t>
            </a:r>
            <a:r>
              <a:rPr lang="en-IN" b="1" dirty="0" err="1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gcd</a:t>
            </a:r>
            <a:r>
              <a:rPr lang="en-IN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(m, n-m);</a:t>
            </a:r>
            <a:endParaRPr lang="en-IN" dirty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N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r>
              <a:rPr lang="en-IN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 main()</a:t>
            </a:r>
          </a:p>
          <a:p>
            <a:r>
              <a:rPr lang="en-IN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IN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N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IN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IN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x, y; </a:t>
            </a:r>
          </a:p>
          <a:p>
            <a:r>
              <a:rPr lang="en-IN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N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IN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scanf</a:t>
            </a:r>
            <a:r>
              <a:rPr lang="en-IN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(“x = %d, y = %d”, </a:t>
            </a:r>
            <a:r>
              <a:rPr lang="en-IN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&amp;</a:t>
            </a:r>
            <a:r>
              <a:rPr lang="en-IN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x, &amp;y);</a:t>
            </a:r>
          </a:p>
          <a:p>
            <a:r>
              <a:rPr lang="en-IN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N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IN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IN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(“GCD of %d and %d is %d”, x, y, </a:t>
            </a:r>
            <a:r>
              <a:rPr lang="en-IN" b="1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gcd</a:t>
            </a:r>
            <a:r>
              <a:rPr lang="en-IN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(x, y));</a:t>
            </a:r>
            <a:endParaRPr lang="en-IN" dirty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N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7" name="Rectangle 6"/>
          <p:cNvSpPr/>
          <p:nvPr/>
        </p:nvSpPr>
        <p:spPr>
          <a:xfrm>
            <a:off x="575556" y="1216214"/>
            <a:ext cx="748883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2">
              <a:lnSpc>
                <a:spcPct val="90000"/>
              </a:lnSpc>
            </a:pPr>
            <a:r>
              <a:rPr lang="en-US" sz="2000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gcd</a:t>
            </a:r>
            <a:r>
              <a:rPr lang="en-US" sz="2000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m,m</a:t>
            </a:r>
            <a:r>
              <a:rPr lang="en-US" sz="2000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en-US" sz="20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sz="2000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m;  </a:t>
            </a:r>
            <a:endParaRPr lang="en-US" sz="2000" dirty="0">
              <a:solidFill>
                <a:srgbClr val="C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>
              <a:lnSpc>
                <a:spcPct val="90000"/>
              </a:lnSpc>
            </a:pPr>
            <a:r>
              <a:rPr lang="en-US" sz="2000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gcd</a:t>
            </a:r>
            <a:r>
              <a:rPr lang="en-US" sz="2000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m,n</a:t>
            </a:r>
            <a:r>
              <a:rPr lang="en-US" sz="20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= </a:t>
            </a:r>
            <a:r>
              <a:rPr lang="en-US" sz="2000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gcd</a:t>
            </a:r>
            <a:r>
              <a:rPr lang="en-US" sz="2000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(m-n, n)  if m &gt; n</a:t>
            </a:r>
          </a:p>
          <a:p>
            <a:pPr lvl="2">
              <a:lnSpc>
                <a:spcPct val="90000"/>
              </a:lnSpc>
            </a:pPr>
            <a:r>
              <a:rPr lang="en-US" sz="20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= </a:t>
            </a:r>
            <a:r>
              <a:rPr lang="en-US" sz="2000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gcd</a:t>
            </a:r>
            <a:r>
              <a:rPr lang="en-US" sz="2000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(m, n-m)  else</a:t>
            </a:r>
            <a:endParaRPr lang="en-US" sz="2000" dirty="0">
              <a:solidFill>
                <a:srgbClr val="C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0045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9552" y="2708920"/>
            <a:ext cx="806489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Lecture #6</a:t>
            </a:r>
          </a:p>
          <a:p>
            <a:r>
              <a:rPr lang="en-US" sz="40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Recursion in C</a:t>
            </a:r>
            <a:endParaRPr lang="en-IN" sz="4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Lecture #05: © DSamanta</a:t>
            </a:r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CS 10001 : Programming and Data Structures</a:t>
            </a: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D51A-C1C7-4F6F-ADB4-90C3724E8DB4}" type="slidenum">
              <a:rPr lang="en-IN" smtClean="0"/>
              <a:t>2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08222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12968" cy="1008112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sz="4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GCD Execution</a:t>
            </a:r>
            <a:endParaRPr lang="en-IN" sz="40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CS 10001 : Programming and Data Structures</a:t>
            </a:r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D51A-C1C7-4F6F-ADB4-90C3724E8DB4}" type="slidenum">
              <a:rPr lang="en-IN" smtClean="0"/>
              <a:t>20</a:t>
            </a:fld>
            <a:endParaRPr lang="en-IN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Lecture #05: © DSamanta</a:t>
            </a:r>
            <a:endParaRPr lang="en-IN"/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1619672" y="3356992"/>
            <a:ext cx="1025624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CC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dirty="0" smtClean="0">
                <a:solidFill>
                  <a:srgbClr val="002060"/>
                </a:solidFill>
                <a:latin typeface="Arial" charset="0"/>
              </a:rPr>
              <a:t>g(10,15)</a:t>
            </a:r>
            <a:endParaRPr lang="en-US" sz="1600" dirty="0">
              <a:solidFill>
                <a:srgbClr val="002060"/>
              </a:solidFill>
              <a:latin typeface="Arial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320480" y="3033662"/>
            <a:ext cx="4572000" cy="2062103"/>
          </a:xfrm>
          <a:prstGeom prst="rect">
            <a:avLst/>
          </a:prstGeom>
          <a:solidFill>
            <a:schemeClr val="accent6">
              <a:lumMod val="20000"/>
              <a:lumOff val="80000"/>
              <a:alpha val="49000"/>
            </a:schemeClr>
          </a:solidFill>
          <a:ln w="25400">
            <a:solidFill>
              <a:schemeClr val="tx1"/>
            </a:solidFill>
          </a:ln>
        </p:spPr>
        <p:txBody>
          <a:bodyPr>
            <a:spAutoFit/>
          </a:bodyPr>
          <a:lstStyle/>
          <a:p>
            <a:r>
              <a:rPr lang="en-IN" sz="16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IN" sz="16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N" sz="1600" b="1" dirty="0" err="1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gcd</a:t>
            </a:r>
            <a:r>
              <a:rPr lang="en-IN" sz="16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IN" sz="16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IN" sz="16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m, </a:t>
            </a:r>
            <a:r>
              <a:rPr lang="en-IN" sz="16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IN" sz="16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n)</a:t>
            </a:r>
          </a:p>
          <a:p>
            <a:r>
              <a:rPr lang="en-IN" sz="16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IN" sz="16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N" sz="16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if </a:t>
            </a:r>
            <a:r>
              <a:rPr lang="en-IN" sz="16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(m == </a:t>
            </a:r>
            <a:r>
              <a:rPr lang="en-IN" sz="16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n)</a:t>
            </a:r>
          </a:p>
          <a:p>
            <a:r>
              <a:rPr lang="en-IN" sz="16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N" sz="16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return m;</a:t>
            </a:r>
          </a:p>
          <a:p>
            <a:r>
              <a:rPr lang="en-IN" sz="16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N" sz="16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else</a:t>
            </a:r>
          </a:p>
          <a:p>
            <a:r>
              <a:rPr lang="en-IN" sz="16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N" sz="16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if(m </a:t>
            </a:r>
            <a:r>
              <a:rPr lang="en-IN" sz="16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 n) return (</a:t>
            </a:r>
            <a:r>
              <a:rPr lang="en-IN" sz="1600" b="1" dirty="0" err="1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gcd</a:t>
            </a:r>
            <a:r>
              <a:rPr lang="en-IN" sz="16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(m-</a:t>
            </a:r>
            <a:r>
              <a:rPr lang="en-IN" sz="1600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n,n</a:t>
            </a:r>
            <a:r>
              <a:rPr lang="en-IN" sz="16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IN" sz="16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N" sz="16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else </a:t>
            </a:r>
            <a:r>
              <a:rPr lang="en-IN" sz="16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 </a:t>
            </a:r>
            <a:r>
              <a:rPr lang="en-IN" sz="1600" b="1" dirty="0" err="1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gcd</a:t>
            </a:r>
            <a:r>
              <a:rPr lang="en-IN" sz="16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(m, </a:t>
            </a:r>
            <a:r>
              <a:rPr lang="en-IN" sz="16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n-m</a:t>
            </a:r>
            <a:r>
              <a:rPr lang="en-IN" sz="16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IN" sz="16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30" name="Rectangle 29"/>
          <p:cNvSpPr/>
          <p:nvPr/>
        </p:nvSpPr>
        <p:spPr>
          <a:xfrm>
            <a:off x="-60538" y="1394466"/>
            <a:ext cx="5146848" cy="8402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en-US" dirty="0" err="1" smtClean="0">
                <a:solidFill>
                  <a:srgbClr val="B808B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gcd</a:t>
            </a:r>
            <a:r>
              <a:rPr lang="en-US" dirty="0" smtClean="0">
                <a:solidFill>
                  <a:srgbClr val="B808B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 smtClean="0">
                <a:solidFill>
                  <a:srgbClr val="B808B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m,m</a:t>
            </a:r>
            <a:r>
              <a:rPr lang="en-US" dirty="0">
                <a:solidFill>
                  <a:srgbClr val="B808B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= m;  </a:t>
            </a:r>
          </a:p>
          <a:p>
            <a:pPr>
              <a:lnSpc>
                <a:spcPct val="90000"/>
              </a:lnSpc>
            </a:pPr>
            <a:r>
              <a:rPr lang="en-US" dirty="0" err="1">
                <a:solidFill>
                  <a:srgbClr val="B808B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gcd</a:t>
            </a:r>
            <a:r>
              <a:rPr lang="en-US" dirty="0">
                <a:solidFill>
                  <a:srgbClr val="B808B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>
                <a:solidFill>
                  <a:srgbClr val="B808B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m,n</a:t>
            </a:r>
            <a:r>
              <a:rPr lang="en-US" dirty="0">
                <a:solidFill>
                  <a:srgbClr val="B808B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= </a:t>
            </a:r>
            <a:r>
              <a:rPr lang="en-US" dirty="0" err="1" smtClean="0">
                <a:solidFill>
                  <a:srgbClr val="B808B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gcd</a:t>
            </a:r>
            <a:r>
              <a:rPr lang="en-US" dirty="0" smtClean="0">
                <a:solidFill>
                  <a:srgbClr val="B808B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(m-n</a:t>
            </a:r>
            <a:r>
              <a:rPr lang="en-US" dirty="0">
                <a:solidFill>
                  <a:srgbClr val="B808B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n)  if m &gt; n</a:t>
            </a:r>
          </a:p>
          <a:p>
            <a:pPr>
              <a:lnSpc>
                <a:spcPct val="90000"/>
              </a:lnSpc>
            </a:pPr>
            <a:r>
              <a:rPr lang="en-US" dirty="0">
                <a:solidFill>
                  <a:srgbClr val="B808B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</a:t>
            </a:r>
            <a:r>
              <a:rPr lang="en-US" dirty="0" smtClean="0">
                <a:solidFill>
                  <a:srgbClr val="B808B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dirty="0" err="1" smtClean="0">
                <a:solidFill>
                  <a:srgbClr val="B808B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gcd</a:t>
            </a:r>
            <a:r>
              <a:rPr lang="en-US" dirty="0" smtClean="0">
                <a:solidFill>
                  <a:srgbClr val="B808B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(m</a:t>
            </a:r>
            <a:r>
              <a:rPr lang="en-US" dirty="0">
                <a:solidFill>
                  <a:srgbClr val="B808B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dirty="0" smtClean="0">
                <a:solidFill>
                  <a:srgbClr val="B808B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n-m</a:t>
            </a:r>
            <a:r>
              <a:rPr lang="en-US" dirty="0">
                <a:solidFill>
                  <a:srgbClr val="B808B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 else</a:t>
            </a:r>
          </a:p>
        </p:txBody>
      </p:sp>
      <p:sp>
        <p:nvSpPr>
          <p:cNvPr id="31" name="Text Box 4"/>
          <p:cNvSpPr txBox="1">
            <a:spLocks noChangeArrowheads="1"/>
          </p:cNvSpPr>
          <p:nvPr/>
        </p:nvSpPr>
        <p:spPr bwMode="auto">
          <a:xfrm>
            <a:off x="2206412" y="4092097"/>
            <a:ext cx="1025624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CC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dirty="0" smtClean="0">
                <a:solidFill>
                  <a:srgbClr val="002060"/>
                </a:solidFill>
                <a:latin typeface="Arial" charset="0"/>
              </a:rPr>
              <a:t>g(10, 5)</a:t>
            </a:r>
            <a:endParaRPr lang="en-US" sz="1600" dirty="0">
              <a:solidFill>
                <a:srgbClr val="002060"/>
              </a:solidFill>
              <a:latin typeface="Arial" charset="0"/>
            </a:endParaRPr>
          </a:p>
        </p:txBody>
      </p:sp>
      <p:sp>
        <p:nvSpPr>
          <p:cNvPr id="32" name="Line 19"/>
          <p:cNvSpPr>
            <a:spLocks noChangeShapeType="1"/>
          </p:cNvSpPr>
          <p:nvPr/>
        </p:nvSpPr>
        <p:spPr bwMode="auto">
          <a:xfrm>
            <a:off x="2076872" y="3679311"/>
            <a:ext cx="381000" cy="45720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35" name="Text Box 4"/>
          <p:cNvSpPr txBox="1">
            <a:spLocks noChangeArrowheads="1"/>
          </p:cNvSpPr>
          <p:nvPr/>
        </p:nvSpPr>
        <p:spPr bwMode="auto">
          <a:xfrm>
            <a:off x="1693600" y="4926488"/>
            <a:ext cx="1025624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CC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dirty="0" smtClean="0">
                <a:solidFill>
                  <a:srgbClr val="002060"/>
                </a:solidFill>
                <a:latin typeface="Arial" charset="0"/>
              </a:rPr>
              <a:t>g(5,5)</a:t>
            </a:r>
            <a:endParaRPr lang="en-US" sz="1600" dirty="0">
              <a:solidFill>
                <a:srgbClr val="002060"/>
              </a:solidFill>
              <a:latin typeface="Arial" charset="0"/>
            </a:endParaRPr>
          </a:p>
        </p:txBody>
      </p:sp>
      <p:sp>
        <p:nvSpPr>
          <p:cNvPr id="36" name="Line 13"/>
          <p:cNvSpPr>
            <a:spLocks noChangeShapeType="1"/>
          </p:cNvSpPr>
          <p:nvPr/>
        </p:nvSpPr>
        <p:spPr bwMode="auto">
          <a:xfrm flipH="1">
            <a:off x="2206412" y="4400902"/>
            <a:ext cx="304800" cy="53340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920800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3" grpId="0" animBg="1"/>
      <p:bldP spid="31" grpId="0"/>
      <p:bldP spid="3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12968" cy="1008112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sz="4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Performance Comparison of GCDs</a:t>
            </a:r>
            <a:endParaRPr lang="en-IN" sz="40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CS 10001 : Programming and Data Structures</a:t>
            </a:r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D51A-C1C7-4F6F-ADB4-90C3724E8DB4}" type="slidenum">
              <a:rPr lang="en-IN" smtClean="0"/>
              <a:t>21</a:t>
            </a:fld>
            <a:endParaRPr lang="en-IN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Lecture #05: © DSamanta</a:t>
            </a:r>
            <a:endParaRPr lang="en-IN"/>
          </a:p>
        </p:txBody>
      </p:sp>
      <p:sp>
        <p:nvSpPr>
          <p:cNvPr id="3" name="Rectangle 2"/>
          <p:cNvSpPr/>
          <p:nvPr/>
        </p:nvSpPr>
        <p:spPr>
          <a:xfrm>
            <a:off x="0" y="2852936"/>
            <a:ext cx="4521470" cy="2062103"/>
          </a:xfrm>
          <a:prstGeom prst="rect">
            <a:avLst/>
          </a:prstGeom>
          <a:solidFill>
            <a:schemeClr val="accent6">
              <a:lumMod val="20000"/>
              <a:lumOff val="80000"/>
              <a:alpha val="49000"/>
            </a:schemeClr>
          </a:solidFill>
          <a:ln w="254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IN" sz="1600" dirty="0" err="1">
                <a:solidFill>
                  <a:srgbClr val="B808B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IN" sz="1600" dirty="0">
                <a:solidFill>
                  <a:srgbClr val="B808B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N" sz="1600" b="1" dirty="0" err="1">
                <a:solidFill>
                  <a:srgbClr val="B808B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gcd</a:t>
            </a:r>
            <a:r>
              <a:rPr lang="en-IN" sz="1600" dirty="0">
                <a:solidFill>
                  <a:srgbClr val="B808B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IN" sz="1600" dirty="0" err="1">
                <a:solidFill>
                  <a:srgbClr val="B808B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IN" sz="1600" dirty="0">
                <a:solidFill>
                  <a:srgbClr val="B808B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m, </a:t>
            </a:r>
            <a:r>
              <a:rPr lang="en-IN" sz="1600" dirty="0" err="1">
                <a:solidFill>
                  <a:srgbClr val="B808B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IN" sz="1600" dirty="0">
                <a:solidFill>
                  <a:srgbClr val="B808B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n)</a:t>
            </a:r>
          </a:p>
          <a:p>
            <a:r>
              <a:rPr lang="en-IN" sz="1600" dirty="0" smtClean="0">
                <a:solidFill>
                  <a:srgbClr val="B808B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IN" sz="1600" dirty="0">
                <a:solidFill>
                  <a:srgbClr val="B808B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N" sz="1600" dirty="0" smtClean="0">
                <a:solidFill>
                  <a:srgbClr val="B808B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if </a:t>
            </a:r>
            <a:r>
              <a:rPr lang="en-IN" sz="1600" dirty="0">
                <a:solidFill>
                  <a:srgbClr val="B808B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(m == </a:t>
            </a:r>
            <a:r>
              <a:rPr lang="en-IN" sz="1600" dirty="0" smtClean="0">
                <a:solidFill>
                  <a:srgbClr val="B808B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n)</a:t>
            </a:r>
          </a:p>
          <a:p>
            <a:r>
              <a:rPr lang="en-IN" sz="1600" dirty="0">
                <a:solidFill>
                  <a:srgbClr val="B808B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N" sz="1600" dirty="0" smtClean="0">
                <a:solidFill>
                  <a:srgbClr val="B808B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return m;</a:t>
            </a:r>
          </a:p>
          <a:p>
            <a:r>
              <a:rPr lang="en-IN" sz="1600" dirty="0">
                <a:solidFill>
                  <a:srgbClr val="B808B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N" sz="1600" dirty="0" smtClean="0">
                <a:solidFill>
                  <a:srgbClr val="B808B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else</a:t>
            </a:r>
          </a:p>
          <a:p>
            <a:r>
              <a:rPr lang="en-IN" sz="1600" dirty="0">
                <a:solidFill>
                  <a:srgbClr val="B808B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N" sz="1600" dirty="0" smtClean="0">
                <a:solidFill>
                  <a:srgbClr val="B808B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if(m </a:t>
            </a:r>
            <a:r>
              <a:rPr lang="en-IN" sz="1600" dirty="0">
                <a:solidFill>
                  <a:srgbClr val="B808B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 n) return (</a:t>
            </a:r>
            <a:r>
              <a:rPr lang="en-IN" sz="1600" b="1" dirty="0" err="1" smtClean="0">
                <a:solidFill>
                  <a:srgbClr val="B808B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gcd</a:t>
            </a:r>
            <a:r>
              <a:rPr lang="en-IN" sz="1600" dirty="0" smtClean="0">
                <a:solidFill>
                  <a:srgbClr val="B808B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(m-</a:t>
            </a:r>
            <a:r>
              <a:rPr lang="en-IN" sz="1600" dirty="0" err="1" smtClean="0">
                <a:solidFill>
                  <a:srgbClr val="B808B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n,n</a:t>
            </a:r>
            <a:r>
              <a:rPr lang="en-IN" sz="1600" dirty="0" smtClean="0">
                <a:solidFill>
                  <a:srgbClr val="B808B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IN" sz="1600" dirty="0">
                <a:solidFill>
                  <a:srgbClr val="B808B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N" sz="1600" dirty="0" smtClean="0">
                <a:solidFill>
                  <a:srgbClr val="B808B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else </a:t>
            </a:r>
            <a:r>
              <a:rPr lang="en-IN" sz="1600" dirty="0">
                <a:solidFill>
                  <a:srgbClr val="B808B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 </a:t>
            </a:r>
            <a:r>
              <a:rPr lang="en-IN" sz="1600" b="1" dirty="0" err="1">
                <a:solidFill>
                  <a:srgbClr val="B808B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gcd</a:t>
            </a:r>
            <a:r>
              <a:rPr lang="en-IN" sz="1600" dirty="0">
                <a:solidFill>
                  <a:srgbClr val="B808B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(m, </a:t>
            </a:r>
            <a:r>
              <a:rPr lang="en-IN" sz="1600" dirty="0" smtClean="0">
                <a:solidFill>
                  <a:srgbClr val="B808B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n-m</a:t>
            </a:r>
            <a:r>
              <a:rPr lang="en-IN" sz="1600" dirty="0">
                <a:solidFill>
                  <a:srgbClr val="B808B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IN" sz="1600" dirty="0">
                <a:solidFill>
                  <a:srgbClr val="B808B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30" name="Rectangle 29"/>
          <p:cNvSpPr/>
          <p:nvPr/>
        </p:nvSpPr>
        <p:spPr>
          <a:xfrm>
            <a:off x="-60538" y="1394466"/>
            <a:ext cx="5146848" cy="8402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en-US" dirty="0" err="1" smtClean="0">
                <a:solidFill>
                  <a:srgbClr val="B808B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gcd</a:t>
            </a:r>
            <a:r>
              <a:rPr lang="en-US" dirty="0" smtClean="0">
                <a:solidFill>
                  <a:srgbClr val="B808B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 smtClean="0">
                <a:solidFill>
                  <a:srgbClr val="B808B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m,n</a:t>
            </a:r>
            <a:r>
              <a:rPr lang="en-US" dirty="0" smtClean="0">
                <a:solidFill>
                  <a:srgbClr val="B808B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en-US" dirty="0">
                <a:solidFill>
                  <a:srgbClr val="B808B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dirty="0" smtClean="0">
                <a:solidFill>
                  <a:srgbClr val="B808B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m, if m = n </a:t>
            </a:r>
            <a:endParaRPr lang="en-US" dirty="0">
              <a:solidFill>
                <a:srgbClr val="B808BC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90000"/>
              </a:lnSpc>
            </a:pPr>
            <a:r>
              <a:rPr lang="en-US" dirty="0" smtClean="0">
                <a:solidFill>
                  <a:srgbClr val="B808B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</a:t>
            </a:r>
            <a:r>
              <a:rPr lang="en-US" dirty="0">
                <a:solidFill>
                  <a:srgbClr val="B808B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dirty="0" err="1" smtClean="0">
                <a:solidFill>
                  <a:srgbClr val="B808B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gcd</a:t>
            </a:r>
            <a:r>
              <a:rPr lang="en-US" dirty="0" smtClean="0">
                <a:solidFill>
                  <a:srgbClr val="B808B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(m-</a:t>
            </a:r>
            <a:r>
              <a:rPr lang="en-US" dirty="0" err="1" smtClean="0">
                <a:solidFill>
                  <a:srgbClr val="B808B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n,n</a:t>
            </a:r>
            <a:r>
              <a:rPr lang="en-US" dirty="0" smtClean="0">
                <a:solidFill>
                  <a:srgbClr val="B808B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if m&gt;n</a:t>
            </a:r>
            <a:endParaRPr lang="en-US" dirty="0">
              <a:solidFill>
                <a:srgbClr val="B808BC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90000"/>
              </a:lnSpc>
            </a:pPr>
            <a:r>
              <a:rPr lang="en-US" dirty="0">
                <a:solidFill>
                  <a:srgbClr val="B808B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</a:t>
            </a:r>
            <a:r>
              <a:rPr lang="en-US" dirty="0" smtClean="0">
                <a:solidFill>
                  <a:srgbClr val="B808B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dirty="0" err="1" smtClean="0">
                <a:solidFill>
                  <a:srgbClr val="B808B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gcd</a:t>
            </a:r>
            <a:r>
              <a:rPr lang="en-US" dirty="0" smtClean="0">
                <a:solidFill>
                  <a:srgbClr val="B808B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 smtClean="0">
                <a:solidFill>
                  <a:srgbClr val="B808B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m,n</a:t>
            </a:r>
            <a:r>
              <a:rPr lang="en-US" dirty="0" smtClean="0">
                <a:solidFill>
                  <a:srgbClr val="B808B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-m</a:t>
            </a:r>
            <a:r>
              <a:rPr lang="en-US" dirty="0">
                <a:solidFill>
                  <a:srgbClr val="B808B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en-US" dirty="0" smtClean="0">
                <a:solidFill>
                  <a:srgbClr val="B808B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  <a:endParaRPr lang="en-US" dirty="0">
              <a:solidFill>
                <a:srgbClr val="B808BC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652990" y="1394466"/>
            <a:ext cx="4600128" cy="8402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en-US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gcd</a:t>
            </a:r>
            <a:r>
              <a:rPr lang="en-US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m,n</a:t>
            </a:r>
            <a:r>
              <a:rPr lang="en-US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en-US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sz="160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m, if (m = n) or n = 0;</a:t>
            </a:r>
          </a:p>
          <a:p>
            <a:pPr>
              <a:lnSpc>
                <a:spcPct val="90000"/>
              </a:lnSpc>
            </a:pPr>
            <a:r>
              <a:rPr lang="en-US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= </a:t>
            </a:r>
            <a:r>
              <a:rPr lang="en-US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gcd</a:t>
            </a:r>
            <a:r>
              <a:rPr lang="en-US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n,m</a:t>
            </a:r>
            <a:r>
              <a:rPr lang="en-US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if n&gt;m</a:t>
            </a:r>
            <a:endParaRPr lang="en-US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90000"/>
              </a:lnSpc>
            </a:pPr>
            <a:r>
              <a:rPr lang="en-US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</a:t>
            </a:r>
            <a:r>
              <a:rPr lang="en-US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gcd</a:t>
            </a:r>
            <a:r>
              <a:rPr lang="en-US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m%n,m</a:t>
            </a:r>
            <a:r>
              <a:rPr lang="en-US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en-US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lang="en-US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757564" y="2852936"/>
            <a:ext cx="4572000" cy="2062103"/>
          </a:xfrm>
          <a:prstGeom prst="rect">
            <a:avLst/>
          </a:prstGeom>
          <a:solidFill>
            <a:schemeClr val="accent6">
              <a:lumMod val="20000"/>
              <a:lumOff val="80000"/>
              <a:alpha val="49000"/>
            </a:schemeClr>
          </a:solidFill>
          <a:ln w="25400">
            <a:solidFill>
              <a:schemeClr val="tx1"/>
            </a:solidFill>
          </a:ln>
        </p:spPr>
        <p:txBody>
          <a:bodyPr>
            <a:spAutoFit/>
          </a:bodyPr>
          <a:lstStyle/>
          <a:p>
            <a:r>
              <a:rPr lang="en-IN" sz="1600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IN" sz="16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N" sz="16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gcd</a:t>
            </a:r>
            <a:r>
              <a:rPr lang="en-IN" sz="16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IN" sz="1600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IN" sz="16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m, </a:t>
            </a:r>
            <a:r>
              <a:rPr lang="en-IN" sz="1600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IN" sz="16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n)</a:t>
            </a:r>
          </a:p>
          <a:p>
            <a:r>
              <a:rPr lang="en-IN" sz="160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IN" sz="16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N" sz="160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if ((</a:t>
            </a:r>
            <a:r>
              <a:rPr lang="en-IN" sz="16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 == </a:t>
            </a:r>
            <a:r>
              <a:rPr lang="en-IN" sz="160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n)|| (n == 0))</a:t>
            </a:r>
          </a:p>
          <a:p>
            <a:r>
              <a:rPr lang="en-IN" sz="16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N" sz="160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return m;</a:t>
            </a:r>
          </a:p>
          <a:p>
            <a:r>
              <a:rPr lang="en-IN" sz="16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N" sz="160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else</a:t>
            </a:r>
          </a:p>
          <a:p>
            <a:r>
              <a:rPr lang="en-IN" sz="16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N" sz="160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if(n </a:t>
            </a:r>
            <a:r>
              <a:rPr lang="en-IN" sz="16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  <a:r>
              <a:rPr lang="en-IN" sz="160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m) </a:t>
            </a:r>
            <a:r>
              <a:rPr lang="en-IN" sz="16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 (</a:t>
            </a:r>
            <a:r>
              <a:rPr lang="en-IN" sz="1600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gcd</a:t>
            </a:r>
            <a:r>
              <a:rPr lang="en-IN" sz="160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IN" sz="1600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n,m</a:t>
            </a:r>
            <a:r>
              <a:rPr lang="en-IN" sz="160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IN" sz="16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N" sz="160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else </a:t>
            </a:r>
            <a:r>
              <a:rPr lang="en-IN" sz="16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 </a:t>
            </a:r>
            <a:r>
              <a:rPr lang="en-IN" sz="16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gcd</a:t>
            </a:r>
            <a:r>
              <a:rPr lang="en-IN" sz="16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(m, </a:t>
            </a:r>
            <a:r>
              <a:rPr lang="en-IN" sz="1600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n%m</a:t>
            </a:r>
            <a:r>
              <a:rPr lang="en-IN" sz="16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IN" sz="16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4635026" y="1196752"/>
            <a:ext cx="8982" cy="4104456"/>
          </a:xfrm>
          <a:prstGeom prst="line">
            <a:avLst/>
          </a:prstGeom>
          <a:ln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164986" y="5427393"/>
            <a:ext cx="871296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Compare the performance of the above-mentioned two versions of </a:t>
            </a:r>
            <a:r>
              <a:rPr lang="en-US" sz="2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gcd</a:t>
            </a:r>
            <a:r>
              <a:rPr lang="en-US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calculations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020559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4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12968" cy="1008112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sz="4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Recursive Function for </a:t>
            </a:r>
            <a:r>
              <a:rPr lang="en-US" sz="40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4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40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n)</a:t>
            </a:r>
            <a:endParaRPr lang="en-IN" sz="4000" i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CS 10001 : Programming and Data Structures</a:t>
            </a:r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D51A-C1C7-4F6F-ADB4-90C3724E8DB4}" type="slidenum">
              <a:rPr lang="en-IN" smtClean="0"/>
              <a:t>22</a:t>
            </a:fld>
            <a:endParaRPr lang="en-IN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Lecture #05: © DSamanta</a:t>
            </a:r>
            <a:endParaRPr lang="en-IN"/>
          </a:p>
        </p:txBody>
      </p:sp>
      <p:sp>
        <p:nvSpPr>
          <p:cNvPr id="9" name="Rectangle 8"/>
          <p:cNvSpPr/>
          <p:nvPr/>
        </p:nvSpPr>
        <p:spPr>
          <a:xfrm>
            <a:off x="971600" y="1924883"/>
            <a:ext cx="7416824" cy="4247317"/>
          </a:xfrm>
          <a:prstGeom prst="rect">
            <a:avLst/>
          </a:prstGeom>
          <a:solidFill>
            <a:schemeClr val="accent6">
              <a:lumMod val="20000"/>
              <a:lumOff val="80000"/>
              <a:alpha val="49000"/>
            </a:schemeClr>
          </a:solidFill>
          <a:ln w="254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IN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&lt;</a:t>
            </a:r>
            <a:r>
              <a:rPr lang="en-IN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stdio.h</a:t>
            </a:r>
            <a:r>
              <a:rPr lang="en-IN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endParaRPr lang="en-IN" dirty="0" smtClean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N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IN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N" b="1" dirty="0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  <a:r>
              <a:rPr lang="en-IN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IN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IN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n)</a:t>
            </a:r>
          </a:p>
          <a:p>
            <a:r>
              <a:rPr lang="en-IN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lvl="2"/>
            <a:r>
              <a:rPr lang="en-IN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 (n == 0)</a:t>
            </a:r>
          </a:p>
          <a:p>
            <a:pPr lvl="2"/>
            <a:r>
              <a:rPr lang="en-IN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return 0;</a:t>
            </a:r>
          </a:p>
          <a:p>
            <a:pPr lvl="2"/>
            <a:r>
              <a:rPr lang="en-IN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</a:p>
          <a:p>
            <a:pPr lvl="2"/>
            <a:r>
              <a:rPr lang="en-IN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return (n + 2*</a:t>
            </a:r>
            <a:r>
              <a:rPr lang="en-IN" b="1" dirty="0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  <a:r>
              <a:rPr lang="en-IN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(n-1));</a:t>
            </a:r>
          </a:p>
          <a:p>
            <a:r>
              <a:rPr lang="en-IN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r>
              <a:rPr lang="en-IN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 main()</a:t>
            </a:r>
          </a:p>
          <a:p>
            <a:r>
              <a:rPr lang="en-IN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lvl="2"/>
            <a:r>
              <a:rPr lang="en-IN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IN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x; </a:t>
            </a:r>
          </a:p>
          <a:p>
            <a:pPr lvl="2"/>
            <a:r>
              <a:rPr lang="en-IN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scanf</a:t>
            </a:r>
            <a:r>
              <a:rPr lang="en-IN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(“%d”, &amp;x);</a:t>
            </a:r>
          </a:p>
          <a:p>
            <a:pPr lvl="2"/>
            <a:r>
              <a:rPr lang="en-IN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IN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(“T(%d”)= %d”, x, </a:t>
            </a:r>
            <a:r>
              <a:rPr lang="en-IN" b="1" dirty="0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  <a:r>
              <a:rPr lang="en-IN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(x));</a:t>
            </a:r>
          </a:p>
          <a:p>
            <a:r>
              <a:rPr lang="en-IN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IN" dirty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1331640" y="1196752"/>
                <a:ext cx="6696744" cy="65402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2">
                  <a:lnSpc>
                    <a:spcPct val="90000"/>
                  </a:lnSpc>
                  <a:buFontTx/>
                  <a:buNone/>
                </a:pPr>
                <a:r>
                  <a:rPr lang="en-US" sz="2000" dirty="0" smtClean="0">
                    <a:solidFill>
                      <a:srgbClr val="C00000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T(0) </a:t>
                </a:r>
                <a:r>
                  <a:rPr lang="en-US" sz="2000" dirty="0">
                    <a:solidFill>
                      <a:srgbClr val="C00000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= </a:t>
                </a:r>
                <a:r>
                  <a:rPr lang="en-US" sz="2000" dirty="0" smtClean="0">
                    <a:solidFill>
                      <a:srgbClr val="C00000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0</a:t>
                </a:r>
                <a:endParaRPr lang="en-US" sz="2000" dirty="0">
                  <a:solidFill>
                    <a:srgbClr val="C0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  <a:p>
                <a:pPr lvl="2">
                  <a:lnSpc>
                    <a:spcPct val="90000"/>
                  </a:lnSpc>
                  <a:buFontTx/>
                  <a:buNone/>
                </a:pPr>
                <a:r>
                  <a:rPr lang="en-US" sz="2000" dirty="0" smtClean="0">
                    <a:solidFill>
                      <a:srgbClr val="C00000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T(n</a:t>
                </a:r>
                <a:r>
                  <a:rPr lang="en-US" sz="2000" dirty="0">
                    <a:solidFill>
                      <a:srgbClr val="C00000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) = n </a:t>
                </a:r>
                <a14:m>
                  <m:oMath xmlns:m="http://schemas.openxmlformats.org/officeDocument/2006/math">
                    <m:r>
                      <a:rPr lang="en-US" sz="2000" b="0" i="1" dirty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itchFamily="18" charset="0"/>
                      </a:rPr>
                      <m:t>+</m:t>
                    </m:r>
                  </m:oMath>
                </a14:m>
                <a:r>
                  <a:rPr lang="en-US" sz="2000" dirty="0">
                    <a:solidFill>
                      <a:srgbClr val="C00000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 </a:t>
                </a:r>
                <a:r>
                  <a:rPr lang="en-US" sz="2000" dirty="0" smtClean="0">
                    <a:solidFill>
                      <a:srgbClr val="C00000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2</a:t>
                </a:r>
                <a:r>
                  <a:rPr lang="en-US" sz="2000" dirty="0">
                    <a:solidFill>
                      <a:srgbClr val="C00000"/>
                    </a:solidFill>
                    <a:ea typeface="Cambria Math" panose="02040503050406030204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1" dirty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itchFamily="18" charset="0"/>
                      </a:rPr>
                      <m:t>× </m:t>
                    </m:r>
                  </m:oMath>
                </a14:m>
                <a:r>
                  <a:rPr lang="en-US" sz="2000" dirty="0" smtClean="0">
                    <a:solidFill>
                      <a:srgbClr val="C00000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T(n-1</a:t>
                </a:r>
                <a:r>
                  <a:rPr lang="en-US" sz="2000" dirty="0">
                    <a:solidFill>
                      <a:srgbClr val="C00000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), if n &gt; </a:t>
                </a:r>
                <a:r>
                  <a:rPr lang="en-US" sz="2000" dirty="0" smtClean="0">
                    <a:solidFill>
                      <a:srgbClr val="C00000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0</a:t>
                </a:r>
                <a:endParaRPr lang="en-US" sz="2000" dirty="0">
                  <a:solidFill>
                    <a:srgbClr val="C0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31640" y="1196752"/>
                <a:ext cx="6696744" cy="654025"/>
              </a:xfrm>
              <a:prstGeom prst="rect">
                <a:avLst/>
              </a:prstGeom>
              <a:blipFill rotWithShape="0">
                <a:blip r:embed="rId2"/>
                <a:stretch>
                  <a:fillRect t="-7407" b="-1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35965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12968" cy="1008112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sz="4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Towers </a:t>
            </a:r>
            <a:r>
              <a:rPr lang="en-US" sz="40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of Hanoi Problem</a:t>
            </a:r>
            <a:endParaRPr lang="en-IN" sz="40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CS 10001 : Programming and Data Structures</a:t>
            </a:r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D51A-C1C7-4F6F-ADB4-90C3724E8DB4}" type="slidenum">
              <a:rPr lang="en-IN" smtClean="0"/>
              <a:t>23</a:t>
            </a:fld>
            <a:endParaRPr lang="en-IN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Lecture #05: © DSamanta</a:t>
            </a:r>
            <a:endParaRPr lang="en-IN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2228850" y="1393825"/>
            <a:ext cx="153988" cy="3225800"/>
          </a:xfrm>
          <a:prstGeom prst="rect">
            <a:avLst/>
          </a:prstGeom>
          <a:solidFill>
            <a:srgbClr val="000000"/>
          </a:solidFill>
          <a:ln w="22225" algn="ctr">
            <a:solidFill>
              <a:srgbClr val="8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755576" y="4619625"/>
            <a:ext cx="7143750" cy="230188"/>
          </a:xfrm>
          <a:prstGeom prst="rect">
            <a:avLst/>
          </a:prstGeom>
          <a:solidFill>
            <a:schemeClr val="accent6">
              <a:lumMod val="20000"/>
              <a:lumOff val="80000"/>
              <a:alpha val="50000"/>
            </a:schemeClr>
          </a:solidFill>
          <a:ln w="22225" algn="ctr">
            <a:solidFill>
              <a:srgbClr val="8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IN"/>
          </a:p>
        </p:txBody>
      </p:sp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1197024" y="4351338"/>
            <a:ext cx="2266950" cy="268287"/>
          </a:xfrm>
          <a:prstGeom prst="rect">
            <a:avLst/>
          </a:prstGeom>
          <a:solidFill>
            <a:srgbClr val="CCFFCC"/>
          </a:solidFill>
          <a:ln w="22225" algn="ctr">
            <a:solidFill>
              <a:srgbClr val="8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dirty="0">
                <a:latin typeface="Arial" charset="0"/>
              </a:rPr>
              <a:t>5</a:t>
            </a:r>
          </a:p>
        </p:txBody>
      </p:sp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1422400" y="4081463"/>
            <a:ext cx="1843088" cy="269875"/>
          </a:xfrm>
          <a:prstGeom prst="rect">
            <a:avLst/>
          </a:prstGeom>
          <a:solidFill>
            <a:srgbClr val="CCFFCC"/>
          </a:solidFill>
          <a:ln w="22225" algn="ctr">
            <a:solidFill>
              <a:srgbClr val="8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>
                <a:latin typeface="Arial" charset="0"/>
              </a:rPr>
              <a:t>4</a:t>
            </a:r>
          </a:p>
        </p:txBody>
      </p:sp>
      <p:sp>
        <p:nvSpPr>
          <p:cNvPr id="12" name="Rectangle 7"/>
          <p:cNvSpPr>
            <a:spLocks noChangeArrowheads="1"/>
          </p:cNvSpPr>
          <p:nvPr/>
        </p:nvSpPr>
        <p:spPr bwMode="auto">
          <a:xfrm>
            <a:off x="1652588" y="3813175"/>
            <a:ext cx="1382712" cy="268288"/>
          </a:xfrm>
          <a:prstGeom prst="rect">
            <a:avLst/>
          </a:prstGeom>
          <a:solidFill>
            <a:srgbClr val="CCFFCC"/>
          </a:solidFill>
          <a:ln w="22225" algn="ctr">
            <a:solidFill>
              <a:srgbClr val="8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>
                <a:latin typeface="Arial" charset="0"/>
              </a:rPr>
              <a:t>3</a:t>
            </a:r>
          </a:p>
        </p:txBody>
      </p:sp>
      <p:sp>
        <p:nvSpPr>
          <p:cNvPr id="13" name="Rectangle 8"/>
          <p:cNvSpPr>
            <a:spLocks noChangeArrowheads="1"/>
          </p:cNvSpPr>
          <p:nvPr/>
        </p:nvSpPr>
        <p:spPr bwMode="auto">
          <a:xfrm>
            <a:off x="1844675" y="3582988"/>
            <a:ext cx="960438" cy="230187"/>
          </a:xfrm>
          <a:prstGeom prst="rect">
            <a:avLst/>
          </a:prstGeom>
          <a:solidFill>
            <a:srgbClr val="CCFFCC"/>
          </a:solidFill>
          <a:ln w="22225" algn="ctr">
            <a:solidFill>
              <a:srgbClr val="8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>
                <a:latin typeface="Arial" charset="0"/>
              </a:rPr>
              <a:t>2</a:t>
            </a:r>
          </a:p>
        </p:txBody>
      </p:sp>
      <p:sp>
        <p:nvSpPr>
          <p:cNvPr id="14" name="Rectangle 9"/>
          <p:cNvSpPr>
            <a:spLocks noChangeArrowheads="1"/>
          </p:cNvSpPr>
          <p:nvPr/>
        </p:nvSpPr>
        <p:spPr bwMode="auto">
          <a:xfrm>
            <a:off x="1998663" y="3352800"/>
            <a:ext cx="614362" cy="230188"/>
          </a:xfrm>
          <a:prstGeom prst="rect">
            <a:avLst/>
          </a:prstGeom>
          <a:solidFill>
            <a:srgbClr val="CCFFCC"/>
          </a:solidFill>
          <a:ln w="22225" algn="ctr">
            <a:solidFill>
              <a:srgbClr val="8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>
                <a:latin typeface="Arial" charset="0"/>
              </a:rPr>
              <a:t>1</a:t>
            </a:r>
          </a:p>
        </p:txBody>
      </p:sp>
      <p:sp>
        <p:nvSpPr>
          <p:cNvPr id="15" name="Rectangle 10"/>
          <p:cNvSpPr>
            <a:spLocks noChangeArrowheads="1"/>
          </p:cNvSpPr>
          <p:nvPr/>
        </p:nvSpPr>
        <p:spPr bwMode="auto">
          <a:xfrm>
            <a:off x="4418013" y="1393825"/>
            <a:ext cx="153987" cy="3225800"/>
          </a:xfrm>
          <a:prstGeom prst="rect">
            <a:avLst/>
          </a:prstGeom>
          <a:solidFill>
            <a:srgbClr val="000000"/>
          </a:solidFill>
          <a:ln w="22225" algn="ctr">
            <a:solidFill>
              <a:srgbClr val="8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16" name="Rectangle 11"/>
          <p:cNvSpPr>
            <a:spLocks noChangeArrowheads="1"/>
          </p:cNvSpPr>
          <p:nvPr/>
        </p:nvSpPr>
        <p:spPr bwMode="auto">
          <a:xfrm>
            <a:off x="6761163" y="1393825"/>
            <a:ext cx="153987" cy="3225800"/>
          </a:xfrm>
          <a:prstGeom prst="rect">
            <a:avLst/>
          </a:prstGeom>
          <a:solidFill>
            <a:srgbClr val="000000"/>
          </a:solidFill>
          <a:ln w="22225" algn="ctr">
            <a:solidFill>
              <a:srgbClr val="8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17" name="Text Box 12"/>
          <p:cNvSpPr txBox="1">
            <a:spLocks noChangeArrowheads="1"/>
          </p:cNvSpPr>
          <p:nvPr/>
        </p:nvSpPr>
        <p:spPr bwMode="auto">
          <a:xfrm>
            <a:off x="1844675" y="4927600"/>
            <a:ext cx="9588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E699"/>
                </a:solidFill>
              </a14:hiddenFill>
            </a:ext>
            <a:ext uri="{91240B29-F687-4F45-9708-019B960494DF}">
              <a14:hiddenLine xmlns:a14="http://schemas.microsoft.com/office/drawing/2010/main" w="22225" algn="ctr">
                <a:solidFill>
                  <a:srgbClr val="8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0" dirty="0" smtClean="0">
                <a:latin typeface="Arial" charset="0"/>
              </a:rPr>
              <a:t>A</a:t>
            </a:r>
            <a:endParaRPr lang="en-US" sz="2400" b="0" dirty="0">
              <a:latin typeface="Arial" charset="0"/>
            </a:endParaRPr>
          </a:p>
        </p:txBody>
      </p:sp>
      <p:sp>
        <p:nvSpPr>
          <p:cNvPr id="18" name="Text Box 13"/>
          <p:cNvSpPr txBox="1">
            <a:spLocks noChangeArrowheads="1"/>
          </p:cNvSpPr>
          <p:nvPr/>
        </p:nvSpPr>
        <p:spPr bwMode="auto">
          <a:xfrm>
            <a:off x="3765550" y="4965700"/>
            <a:ext cx="1843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E699"/>
                </a:solidFill>
              </a14:hiddenFill>
            </a:ext>
            <a:ext uri="{91240B29-F687-4F45-9708-019B960494DF}">
              <a14:hiddenLine xmlns:a14="http://schemas.microsoft.com/office/drawing/2010/main" w="22225" algn="ctr">
                <a:solidFill>
                  <a:srgbClr val="8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0" dirty="0" smtClean="0">
                <a:latin typeface="Arial" charset="0"/>
              </a:rPr>
              <a:t>B</a:t>
            </a:r>
            <a:endParaRPr lang="en-US" sz="2400" b="0" dirty="0">
              <a:latin typeface="Arial" charset="0"/>
            </a:endParaRPr>
          </a:p>
        </p:txBody>
      </p:sp>
      <p:sp>
        <p:nvSpPr>
          <p:cNvPr id="19" name="Text Box 14"/>
          <p:cNvSpPr txBox="1">
            <a:spLocks noChangeArrowheads="1"/>
          </p:cNvSpPr>
          <p:nvPr/>
        </p:nvSpPr>
        <p:spPr bwMode="auto">
          <a:xfrm>
            <a:off x="6300788" y="4965700"/>
            <a:ext cx="1306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E699"/>
                </a:solidFill>
              </a14:hiddenFill>
            </a:ext>
            <a:ext uri="{91240B29-F687-4F45-9708-019B960494DF}">
              <a14:hiddenLine xmlns:a14="http://schemas.microsoft.com/office/drawing/2010/main" w="22225" algn="ctr">
                <a:solidFill>
                  <a:srgbClr val="8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0" dirty="0" smtClean="0">
                <a:latin typeface="Arial" charset="0"/>
              </a:rPr>
              <a:t>C</a:t>
            </a:r>
            <a:endParaRPr lang="en-US" sz="2400" b="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6139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12968" cy="1008112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sz="4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Towers </a:t>
            </a:r>
            <a:r>
              <a:rPr lang="en-US" sz="40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of Hanoi Problem</a:t>
            </a:r>
            <a:endParaRPr lang="en-IN" sz="40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CS 10001 : Programming and Data Structures</a:t>
            </a:r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D51A-C1C7-4F6F-ADB4-90C3724E8DB4}" type="slidenum">
              <a:rPr lang="en-IN" smtClean="0"/>
              <a:t>24</a:t>
            </a:fld>
            <a:endParaRPr lang="en-IN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Lecture #05: © DSamanta</a:t>
            </a:r>
            <a:endParaRPr lang="en-IN"/>
          </a:p>
        </p:txBody>
      </p:sp>
      <p:sp>
        <p:nvSpPr>
          <p:cNvPr id="20" name="Rectangle 3"/>
          <p:cNvSpPr txBox="1">
            <a:spLocks noChangeArrowheads="1"/>
          </p:cNvSpPr>
          <p:nvPr/>
        </p:nvSpPr>
        <p:spPr>
          <a:xfrm>
            <a:off x="304800" y="1268760"/>
            <a:ext cx="8610600" cy="5029200"/>
          </a:xfrm>
          <a:prstGeom prst="rect">
            <a:avLst/>
          </a:prstGeom>
        </p:spPr>
        <p:txBody>
          <a:bodyPr/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 problem statement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Initially all the disks are stacked on the A pole.</a:t>
            </a:r>
            <a:endParaRPr lang="en-US" sz="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sz="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Required to transfer all the disks to the C pole.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Only one disk can be moved at a time.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 larger disk cannot be placed on a smaller disk</a:t>
            </a:r>
            <a:r>
              <a:rPr lang="en-US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2">
              <a:buFont typeface="Arial" panose="020B0604020202020204" pitchFamily="34" charset="0"/>
              <a:buChar char="•"/>
            </a:pPr>
            <a:endParaRPr lang="en-US" sz="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 pole is used for temporary storage of disks.</a:t>
            </a:r>
            <a:endParaRPr lang="en-US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23325" y="2348880"/>
            <a:ext cx="2720675" cy="18104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1027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12968" cy="1008112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sz="4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Towers </a:t>
            </a:r>
            <a:r>
              <a:rPr lang="en-US" sz="40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of Hanoi Problem</a:t>
            </a:r>
            <a:endParaRPr lang="en-IN" sz="40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CS 10001 : Programming and Data Structures</a:t>
            </a:r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D51A-C1C7-4F6F-ADB4-90C3724E8DB4}" type="slidenum">
              <a:rPr lang="en-IN" smtClean="0"/>
              <a:t>25</a:t>
            </a:fld>
            <a:endParaRPr lang="en-IN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Lecture #05: © DSamanta</a:t>
            </a:r>
            <a:endParaRPr lang="en-IN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304800" y="1295400"/>
            <a:ext cx="8610600" cy="3357736"/>
          </a:xfrm>
          <a:prstGeom prst="rect">
            <a:avLst/>
          </a:prstGeom>
        </p:spPr>
        <p:txBody>
          <a:bodyPr/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Recursive statement of the general problem of n disks</a:t>
            </a:r>
            <a:endParaRPr lang="en-US" sz="2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Step 1: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Move the top (n-1) disks from A to B</a:t>
            </a:r>
          </a:p>
          <a:p>
            <a:pPr lvl="2">
              <a:buFont typeface="Arial" panose="020B0604020202020204" pitchFamily="34" charset="0"/>
              <a:buChar char="•"/>
            </a:pPr>
            <a:endParaRPr lang="en-US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Step 2:</a:t>
            </a:r>
            <a:r>
              <a:rPr lang="en-US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Move the largest disk from A to 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2">
              <a:buFont typeface="Arial" panose="020B0604020202020204" pitchFamily="34" charset="0"/>
              <a:buChar char="•"/>
            </a:pPr>
            <a:endParaRPr lang="en-US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Step 3:</a:t>
            </a:r>
            <a:r>
              <a:rPr lang="en-US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Move the (n-1) disks from B to C.</a:t>
            </a:r>
          </a:p>
          <a:p>
            <a:endParaRPr lang="en-US" sz="1800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4088" y="1853615"/>
            <a:ext cx="3096344" cy="43185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863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12968" cy="1008112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sz="4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Towers </a:t>
            </a:r>
            <a:r>
              <a:rPr lang="en-US" sz="40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of Hanoi Problem</a:t>
            </a:r>
            <a:endParaRPr lang="en-IN" sz="40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CS 10001 : Programming and Data Structures</a:t>
            </a:r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D51A-C1C7-4F6F-ADB4-90C3724E8DB4}" type="slidenum">
              <a:rPr lang="en-IN" smtClean="0"/>
              <a:t>26</a:t>
            </a:fld>
            <a:endParaRPr lang="en-IN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Lecture #05: © DSamanta</a:t>
            </a:r>
            <a:endParaRPr lang="en-IN"/>
          </a:p>
        </p:txBody>
      </p:sp>
      <p:sp>
        <p:nvSpPr>
          <p:cNvPr id="3" name="Rectangle 2"/>
          <p:cNvSpPr/>
          <p:nvPr/>
        </p:nvSpPr>
        <p:spPr>
          <a:xfrm>
            <a:off x="644410" y="1380756"/>
            <a:ext cx="7783171" cy="4616648"/>
          </a:xfrm>
          <a:prstGeom prst="rect">
            <a:avLst/>
          </a:prstGeom>
          <a:solidFill>
            <a:schemeClr val="accent6">
              <a:lumMod val="20000"/>
              <a:lumOff val="80000"/>
              <a:alpha val="50000"/>
            </a:schemeClr>
          </a:solidFill>
          <a:ln w="25400">
            <a:solidFill>
              <a:srgbClr val="800000"/>
            </a:solidFill>
          </a:ln>
        </p:spPr>
        <p:txBody>
          <a:bodyPr wrap="square">
            <a:spAutoFit/>
          </a:bodyPr>
          <a:lstStyle/>
          <a:p>
            <a:r>
              <a:rPr lang="en-IN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&lt;</a:t>
            </a:r>
            <a:r>
              <a:rPr lang="en-IN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stdio.h</a:t>
            </a:r>
            <a:r>
              <a:rPr lang="en-IN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endParaRPr lang="en-IN" sz="1400" dirty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N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IN" sz="1400" b="1" dirty="0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move</a:t>
            </a:r>
            <a:r>
              <a:rPr lang="en-IN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IN" sz="1400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IN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N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n, char </a:t>
            </a:r>
            <a:r>
              <a:rPr lang="en-IN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A, </a:t>
            </a:r>
            <a:r>
              <a:rPr lang="en-IN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 </a:t>
            </a:r>
            <a:r>
              <a:rPr lang="en-IN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B, </a:t>
            </a:r>
            <a:r>
              <a:rPr lang="en-IN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 </a:t>
            </a:r>
            <a:r>
              <a:rPr lang="en-IN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C);</a:t>
            </a:r>
          </a:p>
          <a:p>
            <a:endParaRPr lang="en-IN" sz="1400" dirty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N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IN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main()</a:t>
            </a:r>
          </a:p>
          <a:p>
            <a:r>
              <a:rPr lang="en-IN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lvl="1"/>
            <a:r>
              <a:rPr lang="en-IN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IN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n; </a:t>
            </a:r>
            <a:r>
              <a:rPr lang="en-IN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/* </a:t>
            </a:r>
            <a:r>
              <a:rPr lang="en-IN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Number of disks */</a:t>
            </a:r>
          </a:p>
          <a:p>
            <a:pPr lvl="1"/>
            <a:r>
              <a:rPr lang="en-IN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scanf</a:t>
            </a:r>
            <a:r>
              <a:rPr lang="en-IN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(“%d”, &amp;n);</a:t>
            </a:r>
          </a:p>
          <a:p>
            <a:pPr lvl="1"/>
            <a:r>
              <a:rPr lang="pt-BR" sz="1400" b="1" dirty="0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move</a:t>
            </a:r>
            <a:r>
              <a:rPr lang="pt-BR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(n, </a:t>
            </a:r>
            <a:r>
              <a:rPr lang="pt-BR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‘A’, ‘B’, ‘C’);</a:t>
            </a:r>
            <a:endParaRPr lang="pt-BR" sz="1400" dirty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IN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 0;</a:t>
            </a:r>
          </a:p>
          <a:p>
            <a:r>
              <a:rPr lang="en-IN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IN" sz="1400" dirty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N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IN" sz="1400" b="1" dirty="0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move</a:t>
            </a:r>
            <a:r>
              <a:rPr lang="en-IN" sz="1400" dirty="0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N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IN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IN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n, char </a:t>
            </a:r>
            <a:r>
              <a:rPr lang="en-IN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A, </a:t>
            </a:r>
            <a:r>
              <a:rPr lang="en-IN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 </a:t>
            </a:r>
            <a:r>
              <a:rPr lang="en-IN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B, </a:t>
            </a:r>
            <a:r>
              <a:rPr lang="en-IN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 </a:t>
            </a:r>
            <a:r>
              <a:rPr lang="en-IN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C)</a:t>
            </a:r>
            <a:endParaRPr lang="en-IN" sz="1400" dirty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N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IN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if </a:t>
            </a:r>
            <a:r>
              <a:rPr lang="en-IN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(n &gt; 0) {</a:t>
            </a:r>
          </a:p>
          <a:p>
            <a:pPr lvl="4"/>
            <a:r>
              <a:rPr lang="en-IN" sz="1400" b="1" dirty="0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move</a:t>
            </a:r>
            <a:r>
              <a:rPr lang="en-IN" sz="1400" dirty="0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N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(n-1, </a:t>
            </a:r>
            <a:r>
              <a:rPr lang="en-IN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A, C, B);</a:t>
            </a:r>
            <a:endParaRPr lang="en-IN" sz="1400" dirty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4"/>
            <a:r>
              <a:rPr lang="en-IN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IN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(“Move disk %d from %c to %c \n”, n, </a:t>
            </a:r>
            <a:r>
              <a:rPr lang="en-IN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A, C);</a:t>
            </a:r>
            <a:endParaRPr lang="en-IN" sz="1400" dirty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4"/>
            <a:r>
              <a:rPr lang="en-IN" sz="1400" b="1" dirty="0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move</a:t>
            </a:r>
            <a:r>
              <a:rPr lang="en-IN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N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(n-1, </a:t>
            </a:r>
            <a:r>
              <a:rPr lang="en-IN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B, C, A);</a:t>
            </a:r>
            <a:endParaRPr lang="en-IN" sz="1400" dirty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4"/>
            <a:r>
              <a:rPr lang="en-IN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r>
              <a:rPr lang="en-IN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return;</a:t>
            </a:r>
          </a:p>
          <a:p>
            <a:r>
              <a:rPr lang="en-IN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342239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12968" cy="1008112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sz="4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Towers </a:t>
            </a:r>
            <a:r>
              <a:rPr lang="en-US" sz="40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n-US" sz="4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Hanoi – Execution</a:t>
            </a:r>
            <a:endParaRPr lang="en-IN" sz="40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CS 10001 : Programming and Data Structures</a:t>
            </a:r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D51A-C1C7-4F6F-ADB4-90C3724E8DB4}" type="slidenum">
              <a:rPr lang="en-IN" smtClean="0"/>
              <a:t>27</a:t>
            </a:fld>
            <a:endParaRPr lang="en-IN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Lecture #05: © DSamanta</a:t>
            </a:r>
            <a:endParaRPr lang="en-IN"/>
          </a:p>
        </p:txBody>
      </p:sp>
      <p:sp>
        <p:nvSpPr>
          <p:cNvPr id="7" name="Rectangle 6"/>
          <p:cNvSpPr/>
          <p:nvPr/>
        </p:nvSpPr>
        <p:spPr>
          <a:xfrm>
            <a:off x="683568" y="1139088"/>
            <a:ext cx="2016224" cy="1815882"/>
          </a:xfrm>
          <a:prstGeom prst="rect">
            <a:avLst/>
          </a:prstGeom>
          <a:solidFill>
            <a:schemeClr val="accent3">
              <a:lumMod val="20000"/>
              <a:lumOff val="80000"/>
              <a:alpha val="78000"/>
            </a:schemeClr>
          </a:solidFill>
          <a:ln w="25400">
            <a:solidFill>
              <a:srgbClr val="800000"/>
            </a:solidFill>
          </a:ln>
        </p:spPr>
        <p:txBody>
          <a:bodyPr wrap="square">
            <a:spAutoFit/>
          </a:bodyPr>
          <a:lstStyle/>
          <a:p>
            <a:r>
              <a:rPr lang="en-IN" sz="1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</a:t>
            </a:r>
          </a:p>
          <a:p>
            <a:r>
              <a:rPr lang="en-IN" sz="1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Move disk 1 from </a:t>
            </a:r>
            <a:r>
              <a:rPr lang="en-IN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IN" sz="1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to </a:t>
            </a:r>
            <a:r>
              <a:rPr lang="en-IN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endParaRPr lang="en-IN" sz="1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IN" sz="1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Move disk 2 from </a:t>
            </a:r>
            <a:r>
              <a:rPr lang="en-IN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IN" sz="1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to </a:t>
            </a:r>
            <a:r>
              <a:rPr lang="en-IN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endParaRPr lang="en-IN" sz="1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IN" sz="1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Move disk 1 from </a:t>
            </a:r>
            <a:r>
              <a:rPr lang="en-IN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 </a:t>
            </a:r>
            <a:r>
              <a:rPr lang="en-IN" sz="1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to </a:t>
            </a:r>
            <a:r>
              <a:rPr lang="en-IN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endParaRPr lang="en-IN" sz="1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IN" sz="1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Move disk 3 from </a:t>
            </a:r>
            <a:r>
              <a:rPr lang="en-IN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IN" sz="1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to </a:t>
            </a:r>
            <a:r>
              <a:rPr lang="en-IN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endParaRPr lang="en-IN" sz="1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IN" sz="1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Move disk 1 from </a:t>
            </a:r>
            <a:r>
              <a:rPr lang="en-IN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 </a:t>
            </a:r>
            <a:r>
              <a:rPr lang="en-IN" sz="1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to </a:t>
            </a:r>
            <a:r>
              <a:rPr lang="en-IN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endParaRPr lang="en-IN" sz="1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IN" sz="1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Move disk 2 from </a:t>
            </a:r>
            <a:r>
              <a:rPr lang="en-IN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 </a:t>
            </a:r>
            <a:r>
              <a:rPr lang="en-IN" sz="1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to </a:t>
            </a:r>
            <a:r>
              <a:rPr lang="en-IN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endParaRPr lang="en-IN" sz="1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IN" sz="1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Move disk 1 from </a:t>
            </a:r>
            <a:r>
              <a:rPr lang="en-IN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IN" sz="1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to </a:t>
            </a:r>
            <a:r>
              <a:rPr lang="en-IN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endParaRPr lang="en-IN" sz="1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131840" y="1122437"/>
            <a:ext cx="2088232" cy="3539430"/>
          </a:xfrm>
          <a:prstGeom prst="rect">
            <a:avLst/>
          </a:prstGeom>
          <a:solidFill>
            <a:schemeClr val="accent5">
              <a:lumMod val="20000"/>
              <a:lumOff val="80000"/>
              <a:alpha val="61000"/>
            </a:schemeClr>
          </a:solidFill>
          <a:ln w="25400">
            <a:solidFill>
              <a:srgbClr val="800000"/>
            </a:solidFill>
          </a:ln>
        </p:spPr>
        <p:txBody>
          <a:bodyPr wrap="square">
            <a:spAutoFit/>
          </a:bodyPr>
          <a:lstStyle/>
          <a:p>
            <a:r>
              <a:rPr lang="en-IN" sz="1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</a:t>
            </a:r>
          </a:p>
          <a:p>
            <a:r>
              <a:rPr lang="en-IN" sz="1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Move disk 1 from </a:t>
            </a:r>
            <a:r>
              <a:rPr lang="en-IN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IN" sz="1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to </a:t>
            </a:r>
            <a:r>
              <a:rPr lang="en-IN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endParaRPr lang="en-IN" sz="1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IN" sz="1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Move disk 2 from </a:t>
            </a:r>
            <a:r>
              <a:rPr lang="en-IN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IN" sz="1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to </a:t>
            </a:r>
            <a:r>
              <a:rPr lang="en-IN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endParaRPr lang="en-IN" sz="1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IN" sz="1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Move disk 1 from </a:t>
            </a:r>
            <a:r>
              <a:rPr lang="en-IN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 </a:t>
            </a:r>
            <a:r>
              <a:rPr lang="en-IN" sz="1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to R</a:t>
            </a:r>
          </a:p>
          <a:p>
            <a:r>
              <a:rPr lang="en-IN" sz="1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Move disk 3 from </a:t>
            </a:r>
            <a:r>
              <a:rPr lang="en-IN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IN" sz="1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to </a:t>
            </a:r>
            <a:r>
              <a:rPr lang="en-IN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endParaRPr lang="en-IN" sz="1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IN" sz="1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Move disk 1 from </a:t>
            </a:r>
            <a:r>
              <a:rPr lang="en-IN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 </a:t>
            </a:r>
            <a:r>
              <a:rPr lang="en-IN" sz="1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to L</a:t>
            </a:r>
          </a:p>
          <a:p>
            <a:r>
              <a:rPr lang="en-IN" sz="1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Move disk 2 from </a:t>
            </a:r>
            <a:r>
              <a:rPr lang="en-IN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 </a:t>
            </a:r>
            <a:r>
              <a:rPr lang="en-IN" sz="1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to </a:t>
            </a:r>
            <a:r>
              <a:rPr lang="en-IN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endParaRPr lang="en-IN" sz="1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IN" sz="1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Move disk 1 from </a:t>
            </a:r>
            <a:r>
              <a:rPr lang="en-IN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IN" sz="1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to </a:t>
            </a:r>
            <a:r>
              <a:rPr lang="en-IN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endParaRPr lang="en-IN" sz="1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IN" sz="1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Move disk 4 from </a:t>
            </a:r>
            <a:r>
              <a:rPr lang="en-IN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IN" sz="1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to </a:t>
            </a:r>
            <a:r>
              <a:rPr lang="en-IN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endParaRPr lang="en-IN" sz="1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IN" sz="1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Move disk 1 from </a:t>
            </a:r>
            <a:r>
              <a:rPr lang="en-IN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 </a:t>
            </a:r>
            <a:r>
              <a:rPr lang="en-IN" sz="1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to </a:t>
            </a:r>
            <a:r>
              <a:rPr lang="en-IN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endParaRPr lang="en-IN" sz="1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IN" sz="1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Move disk 2 from </a:t>
            </a:r>
            <a:r>
              <a:rPr lang="en-IN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 </a:t>
            </a:r>
            <a:r>
              <a:rPr lang="en-IN" sz="1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to </a:t>
            </a:r>
            <a:r>
              <a:rPr lang="en-IN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endParaRPr lang="en-IN" sz="1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IN" sz="1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Move disk 1 from </a:t>
            </a:r>
            <a:r>
              <a:rPr lang="en-IN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 </a:t>
            </a:r>
            <a:r>
              <a:rPr lang="en-IN" sz="1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to </a:t>
            </a:r>
            <a:r>
              <a:rPr lang="en-IN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endParaRPr lang="en-IN" sz="1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IN" sz="1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Move disk 3 from </a:t>
            </a:r>
            <a:r>
              <a:rPr lang="en-IN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 </a:t>
            </a:r>
            <a:r>
              <a:rPr lang="en-IN" sz="1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to </a:t>
            </a:r>
            <a:r>
              <a:rPr lang="en-IN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endParaRPr lang="en-IN" sz="1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IN" sz="1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Move disk 1 from </a:t>
            </a:r>
            <a:r>
              <a:rPr lang="en-IN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IN" sz="1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to </a:t>
            </a:r>
            <a:r>
              <a:rPr lang="en-IN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endParaRPr lang="en-IN" sz="1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IN" sz="1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Move disk 2 from </a:t>
            </a:r>
            <a:r>
              <a:rPr lang="en-IN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IN" sz="1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to </a:t>
            </a:r>
            <a:r>
              <a:rPr lang="en-IN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endParaRPr lang="en-IN" sz="1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IN" sz="1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Move disk 1 from </a:t>
            </a:r>
            <a:r>
              <a:rPr lang="en-IN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 </a:t>
            </a:r>
            <a:r>
              <a:rPr lang="en-IN" sz="1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to </a:t>
            </a:r>
            <a:r>
              <a:rPr lang="en-IN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endParaRPr lang="en-IN" sz="1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730284" y="1124744"/>
            <a:ext cx="1872208" cy="5016758"/>
          </a:xfrm>
          <a:prstGeom prst="rect">
            <a:avLst/>
          </a:prstGeom>
          <a:solidFill>
            <a:schemeClr val="accent4">
              <a:alpha val="22000"/>
            </a:schemeClr>
          </a:solidFill>
          <a:ln w="25400">
            <a:solidFill>
              <a:srgbClr val="800000"/>
            </a:solidFill>
          </a:ln>
        </p:spPr>
        <p:txBody>
          <a:bodyPr wrap="square">
            <a:spAutoFit/>
          </a:bodyPr>
          <a:lstStyle/>
          <a:p>
            <a:r>
              <a:rPr lang="en-IN" sz="1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5</a:t>
            </a:r>
          </a:p>
          <a:p>
            <a:r>
              <a:rPr lang="en-IN" sz="1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Move disk 1 from </a:t>
            </a:r>
            <a:r>
              <a:rPr lang="en-IN" sz="1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IN" sz="1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to </a:t>
            </a:r>
            <a:r>
              <a:rPr lang="en-IN" sz="1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endParaRPr lang="en-IN" sz="1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IN" sz="1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Move disk 2 from </a:t>
            </a:r>
            <a:r>
              <a:rPr lang="en-IN" sz="1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IN" sz="1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to </a:t>
            </a:r>
            <a:r>
              <a:rPr lang="en-IN" sz="1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endParaRPr lang="en-IN" sz="1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IN" sz="1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Move disk 1 from </a:t>
            </a:r>
            <a:r>
              <a:rPr lang="en-IN" sz="1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 </a:t>
            </a:r>
            <a:r>
              <a:rPr lang="en-IN" sz="1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to </a:t>
            </a:r>
            <a:r>
              <a:rPr lang="en-IN" sz="1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endParaRPr lang="en-IN" sz="1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IN" sz="1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Move disk 3 from </a:t>
            </a:r>
            <a:r>
              <a:rPr lang="en-IN" sz="1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IN" sz="1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to </a:t>
            </a:r>
            <a:r>
              <a:rPr lang="en-IN" sz="1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endParaRPr lang="en-IN" sz="1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IN" sz="1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Move disk 1 from </a:t>
            </a:r>
            <a:r>
              <a:rPr lang="en-IN" sz="1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 </a:t>
            </a:r>
            <a:r>
              <a:rPr lang="en-IN" sz="1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to </a:t>
            </a:r>
            <a:r>
              <a:rPr lang="en-IN" sz="1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endParaRPr lang="en-IN" sz="1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IN" sz="1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Move disk 2 from </a:t>
            </a:r>
            <a:r>
              <a:rPr lang="en-IN" sz="1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 </a:t>
            </a:r>
            <a:r>
              <a:rPr lang="en-IN" sz="1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to </a:t>
            </a:r>
            <a:r>
              <a:rPr lang="en-IN" sz="1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endParaRPr lang="en-IN" sz="1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IN" sz="1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Move disk 1 from </a:t>
            </a:r>
            <a:r>
              <a:rPr lang="en-IN" sz="1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IN" sz="1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to </a:t>
            </a:r>
            <a:r>
              <a:rPr lang="en-IN" sz="1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endParaRPr lang="en-IN" sz="1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IN" sz="1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Move disk 4 from </a:t>
            </a:r>
            <a:r>
              <a:rPr lang="en-IN" sz="1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IN" sz="1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to </a:t>
            </a:r>
            <a:r>
              <a:rPr lang="en-IN" sz="1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endParaRPr lang="en-IN" sz="1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IN" sz="1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Move disk 1 from </a:t>
            </a:r>
            <a:r>
              <a:rPr lang="en-IN" sz="1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 </a:t>
            </a:r>
            <a:r>
              <a:rPr lang="en-IN" sz="1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to </a:t>
            </a:r>
            <a:r>
              <a:rPr lang="en-IN" sz="1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endParaRPr lang="en-IN" sz="1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IN" sz="1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Move disk 2 from </a:t>
            </a:r>
            <a:r>
              <a:rPr lang="en-IN" sz="1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 </a:t>
            </a:r>
            <a:r>
              <a:rPr lang="en-IN" sz="1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to </a:t>
            </a:r>
            <a:r>
              <a:rPr lang="en-IN" sz="1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endParaRPr lang="en-IN" sz="1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IN" sz="1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Move disk 1 from </a:t>
            </a:r>
            <a:r>
              <a:rPr lang="en-IN" sz="1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 </a:t>
            </a:r>
            <a:r>
              <a:rPr lang="en-IN" sz="1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to </a:t>
            </a:r>
            <a:r>
              <a:rPr lang="en-IN" sz="1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endParaRPr lang="en-IN" sz="1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IN" sz="1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Move disk 3 from </a:t>
            </a:r>
            <a:r>
              <a:rPr lang="en-IN" sz="1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 </a:t>
            </a:r>
            <a:r>
              <a:rPr lang="en-IN" sz="1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to </a:t>
            </a:r>
            <a:r>
              <a:rPr lang="en-IN" sz="1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endParaRPr lang="en-IN" sz="1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IN" sz="1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Move disk 1 from </a:t>
            </a:r>
            <a:r>
              <a:rPr lang="en-IN" sz="1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IN" sz="1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to </a:t>
            </a:r>
            <a:r>
              <a:rPr lang="en-IN" sz="1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endParaRPr lang="en-IN" sz="1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IN" sz="1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Move disk 2 from </a:t>
            </a:r>
            <a:r>
              <a:rPr lang="en-IN" sz="1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IN" sz="1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to </a:t>
            </a:r>
            <a:r>
              <a:rPr lang="en-IN" sz="1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endParaRPr lang="en-IN" sz="1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IN" sz="1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Move disk 1 from </a:t>
            </a:r>
            <a:r>
              <a:rPr lang="en-IN" sz="1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 </a:t>
            </a:r>
            <a:r>
              <a:rPr lang="en-IN" sz="1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to </a:t>
            </a:r>
            <a:r>
              <a:rPr lang="en-IN" sz="1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endParaRPr lang="en-IN" sz="1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IN" sz="1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Move disk 5 from </a:t>
            </a:r>
            <a:r>
              <a:rPr lang="en-IN" sz="1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IN" sz="1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to </a:t>
            </a:r>
            <a:r>
              <a:rPr lang="en-IN" sz="1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endParaRPr lang="en-IN" sz="1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IN" sz="1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Move disk 1 from </a:t>
            </a:r>
            <a:r>
              <a:rPr lang="en-IN" sz="1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 </a:t>
            </a:r>
            <a:r>
              <a:rPr lang="en-IN" sz="1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to </a:t>
            </a:r>
            <a:r>
              <a:rPr lang="en-IN" sz="1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endParaRPr lang="en-IN" sz="1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IN" sz="1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Move disk 2 from </a:t>
            </a:r>
            <a:r>
              <a:rPr lang="en-IN" sz="1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 </a:t>
            </a:r>
            <a:r>
              <a:rPr lang="en-IN" sz="1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to </a:t>
            </a:r>
            <a:r>
              <a:rPr lang="en-IN" sz="1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endParaRPr lang="en-IN" sz="1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IN" sz="1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Move disk 1 from </a:t>
            </a:r>
            <a:r>
              <a:rPr lang="en-IN" sz="1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IN" sz="1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to </a:t>
            </a:r>
            <a:r>
              <a:rPr lang="en-IN" sz="1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endParaRPr lang="en-IN" sz="1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IN" sz="1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Move disk 3 from </a:t>
            </a:r>
            <a:r>
              <a:rPr lang="en-IN" sz="1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 </a:t>
            </a:r>
            <a:r>
              <a:rPr lang="en-IN" sz="1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to </a:t>
            </a:r>
            <a:r>
              <a:rPr lang="en-IN" sz="1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endParaRPr lang="en-IN" sz="1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IN" sz="1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Move disk 1 from </a:t>
            </a:r>
            <a:r>
              <a:rPr lang="en-IN" sz="1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 </a:t>
            </a:r>
            <a:r>
              <a:rPr lang="en-IN" sz="1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to </a:t>
            </a:r>
            <a:r>
              <a:rPr lang="en-IN" sz="1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endParaRPr lang="en-IN" sz="1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IN" sz="1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Move disk 2 from </a:t>
            </a:r>
            <a:r>
              <a:rPr lang="en-IN" sz="1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 </a:t>
            </a:r>
            <a:r>
              <a:rPr lang="en-IN" sz="1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to </a:t>
            </a:r>
            <a:r>
              <a:rPr lang="en-IN" sz="1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endParaRPr lang="en-IN" sz="1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IN" sz="1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Move disk 1 from </a:t>
            </a:r>
            <a:r>
              <a:rPr lang="en-IN" sz="1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 </a:t>
            </a:r>
            <a:r>
              <a:rPr lang="en-IN" sz="1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to </a:t>
            </a:r>
            <a:r>
              <a:rPr lang="en-IN" sz="1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endParaRPr lang="en-IN" sz="1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IN" sz="1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Move disk 4 from </a:t>
            </a:r>
            <a:r>
              <a:rPr lang="en-IN" sz="1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 </a:t>
            </a:r>
            <a:r>
              <a:rPr lang="en-IN" sz="1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to </a:t>
            </a:r>
            <a:r>
              <a:rPr lang="en-IN" sz="1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endParaRPr lang="en-IN" sz="1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IN" sz="1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Move disk 1 from </a:t>
            </a:r>
            <a:r>
              <a:rPr lang="en-IN" sz="1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IN" sz="1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to </a:t>
            </a:r>
            <a:r>
              <a:rPr lang="en-IN" sz="1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endParaRPr lang="en-IN" sz="1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IN" sz="1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Move disk 2 from </a:t>
            </a:r>
            <a:r>
              <a:rPr lang="en-IN" sz="1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IN" sz="1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to </a:t>
            </a:r>
            <a:r>
              <a:rPr lang="en-IN" sz="1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endParaRPr lang="en-IN" sz="1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IN" sz="1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Move disk 1 from </a:t>
            </a:r>
            <a:r>
              <a:rPr lang="en-IN" sz="1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 </a:t>
            </a:r>
            <a:r>
              <a:rPr lang="en-IN" sz="1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to </a:t>
            </a:r>
            <a:r>
              <a:rPr lang="en-IN" sz="1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endParaRPr lang="en-IN" sz="1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IN" sz="1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Move disk 3 from </a:t>
            </a:r>
            <a:r>
              <a:rPr lang="en-IN" sz="1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IN" sz="1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to </a:t>
            </a:r>
            <a:r>
              <a:rPr lang="en-IN" sz="1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endParaRPr lang="en-IN" sz="1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IN" sz="1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Move disk 1 from </a:t>
            </a:r>
            <a:r>
              <a:rPr lang="en-IN" sz="1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 </a:t>
            </a:r>
            <a:r>
              <a:rPr lang="en-IN" sz="1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to </a:t>
            </a:r>
            <a:r>
              <a:rPr lang="en-IN" sz="1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endParaRPr lang="en-IN" sz="1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IN" sz="1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Move disk 2 from </a:t>
            </a:r>
            <a:r>
              <a:rPr lang="en-IN" sz="1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 </a:t>
            </a:r>
            <a:r>
              <a:rPr lang="en-IN" sz="1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to </a:t>
            </a:r>
            <a:r>
              <a:rPr lang="en-IN" sz="1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endParaRPr lang="en-IN" sz="1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IN" sz="1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Move disk 1 from </a:t>
            </a:r>
            <a:r>
              <a:rPr lang="en-IN" sz="1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IN" sz="1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to </a:t>
            </a:r>
            <a:r>
              <a:rPr lang="en-IN" sz="1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endParaRPr lang="en-IN" sz="1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13304" y="4661867"/>
            <a:ext cx="230832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" indent="0">
              <a:buNone/>
            </a:pPr>
            <a:r>
              <a:rPr lang="en-IN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How many moves are </a:t>
            </a:r>
          </a:p>
          <a:p>
            <a:pPr marL="45720" indent="0">
              <a:buNone/>
            </a:pPr>
            <a:r>
              <a:rPr lang="en-IN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required for </a:t>
            </a:r>
            <a:r>
              <a:rPr lang="en-IN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IN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disks?</a:t>
            </a:r>
            <a:endParaRPr lang="en-US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5125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12968" cy="1008112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sz="4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Points to be Noted</a:t>
            </a:r>
            <a:endParaRPr lang="en-IN" sz="40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CS 10001 : Programming and Data Structures</a:t>
            </a:r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D51A-C1C7-4F6F-ADB4-90C3724E8DB4}" type="slidenum">
              <a:rPr lang="en-IN" smtClean="0"/>
              <a:t>28</a:t>
            </a:fld>
            <a:endParaRPr lang="en-IN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Lecture #05: © DSamanta</a:t>
            </a:r>
            <a:endParaRPr lang="en-IN"/>
          </a:p>
        </p:txBody>
      </p:sp>
      <p:sp>
        <p:nvSpPr>
          <p:cNvPr id="29" name="Rectangle 3"/>
          <p:cNvSpPr txBox="1">
            <a:spLocks noChangeArrowheads="1"/>
          </p:cNvSpPr>
          <p:nvPr/>
        </p:nvSpPr>
        <p:spPr>
          <a:xfrm>
            <a:off x="318291" y="1124744"/>
            <a:ext cx="8382000" cy="4968552"/>
          </a:xfrm>
          <a:prstGeom prst="rect">
            <a:avLst/>
          </a:prstGeom>
        </p:spPr>
        <p:txBody>
          <a:bodyPr/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502920" indent="-457200">
              <a:lnSpc>
                <a:spcPct val="120000"/>
              </a:lnSpc>
              <a:buFont typeface="+mj-lt"/>
              <a:buAutoNum type="arabicPeriod"/>
            </a:pP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Every recursive program can also be written without recursion.</a:t>
            </a:r>
          </a:p>
          <a:p>
            <a:pPr marL="2862072" lvl="8" indent="-4572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endParaRPr lang="en-US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02920" indent="-457200">
              <a:lnSpc>
                <a:spcPct val="120000"/>
              </a:lnSpc>
              <a:buFont typeface="+mj-lt"/>
              <a:buAutoNum type="arabicPeriod"/>
            </a:pP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Recursion is used for programming convenience, not for performance enhancement.</a:t>
            </a:r>
          </a:p>
          <a:p>
            <a:pPr marL="2862072" lvl="8" indent="-4572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endParaRPr lang="en-US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02920" indent="-457200">
              <a:lnSpc>
                <a:spcPct val="120000"/>
              </a:lnSpc>
              <a:buFont typeface="+mj-lt"/>
              <a:buAutoNum type="arabicPeriod"/>
            </a:pP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Sometimes, if the function being computed has a nice recurrence form, then a recursive code may be more readable.</a:t>
            </a:r>
          </a:p>
          <a:p>
            <a:pPr lvl="8">
              <a:spcBef>
                <a:spcPts val="0"/>
              </a:spcBef>
              <a:spcAft>
                <a:spcPts val="0"/>
              </a:spcAft>
            </a:pPr>
            <a:endParaRPr lang="en-US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" indent="0">
              <a:buNone/>
            </a:pPr>
            <a:r>
              <a:rPr lang="en-IN" sz="24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Performance </a:t>
            </a:r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warning!</a:t>
            </a:r>
            <a:endParaRPr lang="en-US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" indent="0">
              <a:buNone/>
            </a:pPr>
            <a:r>
              <a:rPr lang="en-IN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Speed:</a:t>
            </a:r>
            <a:r>
              <a:rPr lang="en-IN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Avoid </a:t>
            </a:r>
            <a:r>
              <a:rPr lang="en-IN" sz="2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Fibonacci-style recursive </a:t>
            </a:r>
            <a:r>
              <a:rPr lang="en-IN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programs, which </a:t>
            </a:r>
            <a:r>
              <a:rPr lang="en-IN" sz="2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result in an </a:t>
            </a:r>
            <a:r>
              <a:rPr lang="en-IN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exponential </a:t>
            </a:r>
            <a:r>
              <a:rPr lang="en-IN" sz="2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“explosion</a:t>
            </a:r>
            <a:r>
              <a:rPr lang="en-IN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” of </a:t>
            </a:r>
            <a:r>
              <a:rPr lang="en-IN" sz="2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calls</a:t>
            </a:r>
            <a:r>
              <a:rPr lang="en-IN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5720" indent="0">
              <a:spcBef>
                <a:spcPts val="0"/>
              </a:spcBef>
              <a:spcAft>
                <a:spcPts val="0"/>
              </a:spcAft>
              <a:buNone/>
            </a:pPr>
            <a:endParaRPr lang="en-IN" sz="8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" indent="0">
              <a:buNone/>
            </a:pPr>
            <a:r>
              <a:rPr lang="en-IN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Memory:</a:t>
            </a:r>
            <a:r>
              <a:rPr lang="en-IN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Recursive </a:t>
            </a:r>
            <a:r>
              <a:rPr lang="en-IN" sz="2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calls take </a:t>
            </a:r>
            <a:r>
              <a:rPr lang="en-IN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consume </a:t>
            </a:r>
            <a:r>
              <a:rPr lang="en-IN" sz="2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additional memory.</a:t>
            </a:r>
            <a:endParaRPr lang="en-US" sz="20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" indent="0">
              <a:buNone/>
            </a:pPr>
            <a:endParaRPr lang="en-IN" sz="20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</a:pPr>
            <a:endParaRPr lang="en-US" sz="2000" dirty="0" smtClean="0">
              <a:solidFill>
                <a:srgbClr val="002060"/>
              </a:solidFill>
            </a:endParaRPr>
          </a:p>
          <a:p>
            <a:pPr>
              <a:lnSpc>
                <a:spcPct val="120000"/>
              </a:lnSpc>
              <a:buFontTx/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474554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12968" cy="1008112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sz="40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Recursion </a:t>
            </a:r>
            <a:r>
              <a:rPr lang="en-US" sz="4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Versus </a:t>
            </a:r>
            <a:r>
              <a:rPr lang="en-US" sz="40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Iteration</a:t>
            </a:r>
            <a:endParaRPr lang="en-IN" sz="40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CS 10001 : Programming and Data Structures</a:t>
            </a:r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D51A-C1C7-4F6F-ADB4-90C3724E8DB4}" type="slidenum">
              <a:rPr lang="en-IN" smtClean="0"/>
              <a:t>29</a:t>
            </a:fld>
            <a:endParaRPr lang="en-IN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Lecture #05: © DSamanta</a:t>
            </a:r>
            <a:endParaRPr lang="en-IN" dirty="0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395536" y="980728"/>
            <a:ext cx="8001000" cy="5040560"/>
          </a:xfrm>
          <a:prstGeom prst="rect">
            <a:avLst/>
          </a:prstGeom>
        </p:spPr>
        <p:txBody>
          <a:bodyPr/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Repetition</a:t>
            </a:r>
          </a:p>
          <a:p>
            <a:pPr lvl="1">
              <a:buSzPct val="100000"/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Iteration:  explicit loop</a:t>
            </a:r>
          </a:p>
          <a:p>
            <a:pPr lvl="1">
              <a:buSzPct val="100000"/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Recursion:  repeated function calls</a:t>
            </a:r>
          </a:p>
          <a:p>
            <a:pPr lvl="8">
              <a:spcBef>
                <a:spcPts val="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</a:pPr>
            <a:endParaRPr lang="en-US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Termination</a:t>
            </a:r>
          </a:p>
          <a:p>
            <a:pPr lvl="1">
              <a:buSzPct val="100000"/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Iteration: Loop condition fails</a:t>
            </a:r>
          </a:p>
          <a:p>
            <a:pPr lvl="1">
              <a:buSzPct val="100000"/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Recursion: Base case recognized</a:t>
            </a:r>
          </a:p>
          <a:p>
            <a:pPr lvl="6">
              <a:spcBef>
                <a:spcPts val="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</a:pPr>
            <a:endParaRPr lang="en-US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Both can have infinite loops</a:t>
            </a:r>
          </a:p>
          <a:p>
            <a:pPr lvl="1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Be careful about the termination condition</a:t>
            </a:r>
          </a:p>
          <a:p>
            <a:pPr lvl="4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Balance </a:t>
            </a:r>
            <a:endParaRPr lang="en-US" sz="2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Choice between performance (iteration) and good software engineering (recursion).</a:t>
            </a:r>
          </a:p>
        </p:txBody>
      </p:sp>
    </p:spTree>
    <p:extLst>
      <p:ext uri="{BB962C8B-B14F-4D97-AF65-F5344CB8AC3E}">
        <p14:creationId xmlns:p14="http://schemas.microsoft.com/office/powerpoint/2010/main" val="2582095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79512" y="1484784"/>
            <a:ext cx="8640960" cy="4641696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What is 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Recursion?</a:t>
            </a:r>
            <a:endParaRPr lang="en-US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" indent="0">
              <a:buNone/>
            </a:pPr>
            <a:endParaRPr lang="en-US" sz="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Some 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Examples</a:t>
            </a:r>
          </a:p>
          <a:p>
            <a:endParaRPr lang="en-US" sz="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Recursion - Mechanism of 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Execution</a:t>
            </a:r>
          </a:p>
          <a:p>
            <a:pPr marL="45720" indent="0">
              <a:buNone/>
            </a:pPr>
            <a:endParaRPr lang="en-US" sz="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Recursion 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versus 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Iteration</a:t>
            </a:r>
          </a:p>
          <a:p>
            <a:endParaRPr lang="en-US" sz="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Function 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Call 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mplementation</a:t>
            </a:r>
            <a:endParaRPr lang="en-US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" indent="0">
              <a:buNone/>
            </a:pPr>
            <a:endParaRPr lang="en-US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1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12968" cy="1008112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sz="4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Today’s Discussion…</a:t>
            </a:r>
            <a:endParaRPr lang="en-IN" sz="40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z="1000" i="1" dirty="0" smtClean="0"/>
              <a:t>CS 10001 : Programming and Data Structures</a:t>
            </a:r>
            <a:endParaRPr lang="en-IN" sz="1000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D51A-C1C7-4F6F-ADB4-90C3724E8DB4}" type="slidenum">
              <a:rPr lang="en-IN" smtClean="0"/>
              <a:t>3</a:t>
            </a:fld>
            <a:endParaRPr lang="en-IN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Lecture #05: © DSamanta</a:t>
            </a:r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92332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12968" cy="1008112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IN" sz="40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How are function calls implemented?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CS 10001 : Programming and Data Structures</a:t>
            </a:r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D51A-C1C7-4F6F-ADB4-90C3724E8DB4}" type="slidenum">
              <a:rPr lang="en-IN" smtClean="0"/>
              <a:t>30</a:t>
            </a:fld>
            <a:endParaRPr lang="en-IN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Lecture #05: © DSamanta</a:t>
            </a:r>
            <a:endParaRPr lang="en-IN" dirty="0"/>
          </a:p>
        </p:txBody>
      </p:sp>
      <p:sp>
        <p:nvSpPr>
          <p:cNvPr id="7" name="Rectangle 5"/>
          <p:cNvSpPr txBox="1">
            <a:spLocks noChangeArrowheads="1"/>
          </p:cNvSpPr>
          <p:nvPr/>
        </p:nvSpPr>
        <p:spPr>
          <a:xfrm>
            <a:off x="179512" y="1295400"/>
            <a:ext cx="8735888" cy="5029200"/>
          </a:xfrm>
          <a:prstGeom prst="rect">
            <a:avLst/>
          </a:prstGeom>
        </p:spPr>
        <p:txBody>
          <a:bodyPr/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 following applies in general, with minor variations that are implementation dependent.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 system maintains a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stack</a:t>
            </a: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in memory.</a:t>
            </a:r>
          </a:p>
          <a:p>
            <a:pPr lvl="2">
              <a:buSzPct val="100000"/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Stack is a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last-in first-out </a:t>
            </a: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structure.</a:t>
            </a:r>
          </a:p>
          <a:p>
            <a:pPr lvl="2">
              <a:buSzPct val="100000"/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Two operations on stack,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push</a:t>
            </a: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pop</a:t>
            </a: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Whenever there is a function call, the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activation record </a:t>
            </a: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gets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pushed</a:t>
            </a: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into the stack.</a:t>
            </a:r>
          </a:p>
          <a:p>
            <a:pPr lvl="2">
              <a:buSzPct val="100000"/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Activation record consists of the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return address </a:t>
            </a: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in the calling program, the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return value </a:t>
            </a: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from the function, and the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local variables </a:t>
            </a: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inside the function.</a:t>
            </a:r>
          </a:p>
        </p:txBody>
      </p:sp>
    </p:spTree>
    <p:extLst>
      <p:ext uri="{BB962C8B-B14F-4D97-AF65-F5344CB8AC3E}">
        <p14:creationId xmlns:p14="http://schemas.microsoft.com/office/powerpoint/2010/main" val="4075319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12968" cy="1008112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IN" sz="4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Function calls implementation</a:t>
            </a:r>
            <a:endParaRPr lang="en-IN" sz="40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CS 10001 : Programming and Data Structures</a:t>
            </a:r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D51A-C1C7-4F6F-ADB4-90C3724E8DB4}" type="slidenum">
              <a:rPr lang="en-IN" smtClean="0"/>
              <a:t>31</a:t>
            </a:fld>
            <a:endParaRPr lang="en-IN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Lecture #05: © DSamanta</a:t>
            </a:r>
            <a:endParaRPr lang="en-IN" dirty="0"/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1192213" y="1001480"/>
            <a:ext cx="2073275" cy="1762125"/>
          </a:xfrm>
          <a:prstGeom prst="rect">
            <a:avLst/>
          </a:prstGeom>
          <a:solidFill>
            <a:schemeClr val="accent6">
              <a:lumMod val="20000"/>
              <a:lumOff val="80000"/>
              <a:alpha val="50000"/>
            </a:schemeClr>
          </a:solidFill>
          <a:ln w="22225" algn="ctr">
            <a:solidFill>
              <a:srgbClr val="80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800" dirty="0">
                <a:solidFill>
                  <a:srgbClr val="002060"/>
                </a:solidFill>
                <a:latin typeface="Arial" charset="0"/>
              </a:rPr>
              <a:t>main()</a:t>
            </a:r>
          </a:p>
          <a:p>
            <a:r>
              <a:rPr lang="en-US" sz="1800" dirty="0">
                <a:solidFill>
                  <a:srgbClr val="002060"/>
                </a:solidFill>
                <a:latin typeface="Arial" charset="0"/>
              </a:rPr>
              <a:t>{</a:t>
            </a:r>
          </a:p>
          <a:p>
            <a:r>
              <a:rPr lang="en-US" sz="1800" dirty="0">
                <a:solidFill>
                  <a:srgbClr val="002060"/>
                </a:solidFill>
                <a:latin typeface="Arial" charset="0"/>
              </a:rPr>
              <a:t>    ……..</a:t>
            </a:r>
          </a:p>
          <a:p>
            <a:r>
              <a:rPr lang="en-US" sz="1800" dirty="0">
                <a:solidFill>
                  <a:srgbClr val="002060"/>
                </a:solidFill>
                <a:latin typeface="Arial" charset="0"/>
              </a:rPr>
              <a:t>    x = </a:t>
            </a:r>
            <a:r>
              <a:rPr lang="en-US" sz="1800" dirty="0" err="1">
                <a:solidFill>
                  <a:srgbClr val="002060"/>
                </a:solidFill>
                <a:latin typeface="Arial" charset="0"/>
              </a:rPr>
              <a:t>gcd</a:t>
            </a:r>
            <a:r>
              <a:rPr lang="en-US" sz="1800" dirty="0">
                <a:solidFill>
                  <a:srgbClr val="002060"/>
                </a:solidFill>
                <a:latin typeface="Arial" charset="0"/>
              </a:rPr>
              <a:t> (a, b);</a:t>
            </a:r>
          </a:p>
          <a:p>
            <a:r>
              <a:rPr lang="en-US" sz="1800" dirty="0">
                <a:solidFill>
                  <a:srgbClr val="002060"/>
                </a:solidFill>
                <a:latin typeface="Arial" charset="0"/>
              </a:rPr>
              <a:t>    ……..</a:t>
            </a:r>
          </a:p>
          <a:p>
            <a:r>
              <a:rPr lang="en-US" sz="1800" dirty="0">
                <a:solidFill>
                  <a:srgbClr val="002060"/>
                </a:solidFill>
                <a:latin typeface="Arial" charset="0"/>
              </a:rPr>
              <a:t>}</a:t>
            </a: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5454650" y="1309455"/>
            <a:ext cx="2497138" cy="1762125"/>
          </a:xfrm>
          <a:prstGeom prst="rect">
            <a:avLst/>
          </a:prstGeom>
          <a:solidFill>
            <a:schemeClr val="accent6">
              <a:lumMod val="20000"/>
              <a:lumOff val="80000"/>
              <a:alpha val="50000"/>
            </a:schemeClr>
          </a:solidFill>
          <a:ln w="22225" algn="ctr">
            <a:solidFill>
              <a:srgbClr val="80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800" dirty="0" err="1">
                <a:solidFill>
                  <a:srgbClr val="002060"/>
                </a:solidFill>
                <a:latin typeface="Arial" charset="0"/>
              </a:rPr>
              <a:t>int</a:t>
            </a:r>
            <a:r>
              <a:rPr lang="en-US" sz="1800" dirty="0">
                <a:solidFill>
                  <a:srgbClr val="002060"/>
                </a:solidFill>
                <a:latin typeface="Arial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Arial" charset="0"/>
              </a:rPr>
              <a:t>gcd</a:t>
            </a:r>
            <a:r>
              <a:rPr lang="en-US" sz="1800" dirty="0">
                <a:solidFill>
                  <a:srgbClr val="002060"/>
                </a:solidFill>
                <a:latin typeface="Arial" charset="0"/>
              </a:rPr>
              <a:t> (</a:t>
            </a:r>
            <a:r>
              <a:rPr lang="en-US" sz="1800" dirty="0" err="1">
                <a:solidFill>
                  <a:srgbClr val="002060"/>
                </a:solidFill>
                <a:latin typeface="Arial" charset="0"/>
              </a:rPr>
              <a:t>int</a:t>
            </a:r>
            <a:r>
              <a:rPr lang="en-US" sz="1800" dirty="0">
                <a:solidFill>
                  <a:srgbClr val="002060"/>
                </a:solidFill>
                <a:latin typeface="Arial" charset="0"/>
              </a:rPr>
              <a:t> x, </a:t>
            </a:r>
            <a:r>
              <a:rPr lang="en-US" sz="1800" dirty="0" err="1">
                <a:solidFill>
                  <a:srgbClr val="002060"/>
                </a:solidFill>
                <a:latin typeface="Arial" charset="0"/>
              </a:rPr>
              <a:t>int</a:t>
            </a:r>
            <a:r>
              <a:rPr lang="en-US" sz="1800" dirty="0">
                <a:solidFill>
                  <a:srgbClr val="002060"/>
                </a:solidFill>
                <a:latin typeface="Arial" charset="0"/>
              </a:rPr>
              <a:t> y)</a:t>
            </a:r>
          </a:p>
          <a:p>
            <a:r>
              <a:rPr lang="en-US" sz="1800" dirty="0">
                <a:solidFill>
                  <a:srgbClr val="002060"/>
                </a:solidFill>
                <a:latin typeface="Arial" charset="0"/>
              </a:rPr>
              <a:t>{</a:t>
            </a:r>
          </a:p>
          <a:p>
            <a:r>
              <a:rPr lang="en-US" sz="1800" dirty="0">
                <a:solidFill>
                  <a:srgbClr val="002060"/>
                </a:solidFill>
                <a:latin typeface="Arial" charset="0"/>
              </a:rPr>
              <a:t>    ……..</a:t>
            </a:r>
          </a:p>
          <a:p>
            <a:r>
              <a:rPr lang="en-US" sz="1800" dirty="0">
                <a:solidFill>
                  <a:srgbClr val="002060"/>
                </a:solidFill>
                <a:latin typeface="Arial" charset="0"/>
              </a:rPr>
              <a:t>    ……..</a:t>
            </a:r>
          </a:p>
          <a:p>
            <a:r>
              <a:rPr lang="en-US" sz="1800" dirty="0">
                <a:solidFill>
                  <a:srgbClr val="002060"/>
                </a:solidFill>
                <a:latin typeface="Arial" charset="0"/>
              </a:rPr>
              <a:t>    return (result);</a:t>
            </a:r>
          </a:p>
          <a:p>
            <a:r>
              <a:rPr lang="en-US" sz="1800" dirty="0">
                <a:solidFill>
                  <a:srgbClr val="002060"/>
                </a:solidFill>
                <a:latin typeface="Arial" charset="0"/>
              </a:rPr>
              <a:t>}</a:t>
            </a:r>
          </a:p>
        </p:txBody>
      </p:sp>
      <p:sp>
        <p:nvSpPr>
          <p:cNvPr id="10" name="Line 5"/>
          <p:cNvSpPr>
            <a:spLocks noChangeShapeType="1"/>
          </p:cNvSpPr>
          <p:nvPr/>
        </p:nvSpPr>
        <p:spPr bwMode="auto">
          <a:xfrm flipV="1">
            <a:off x="3073400" y="1501542"/>
            <a:ext cx="2420938" cy="498475"/>
          </a:xfrm>
          <a:prstGeom prst="line">
            <a:avLst/>
          </a:prstGeom>
          <a:noFill/>
          <a:ln w="44450">
            <a:solidFill>
              <a:srgbClr val="C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3689350" y="4687655"/>
            <a:ext cx="1535113" cy="846137"/>
          </a:xfrm>
          <a:prstGeom prst="rect">
            <a:avLst/>
          </a:prstGeom>
          <a:solidFill>
            <a:srgbClr val="C0C0C0"/>
          </a:solidFill>
          <a:ln w="22225" algn="ctr">
            <a:solidFill>
              <a:srgbClr val="8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12" name="Rectangle 7"/>
          <p:cNvSpPr>
            <a:spLocks noChangeArrowheads="1"/>
          </p:cNvSpPr>
          <p:nvPr/>
        </p:nvSpPr>
        <p:spPr bwMode="auto">
          <a:xfrm>
            <a:off x="3689350" y="4343167"/>
            <a:ext cx="1535113" cy="344488"/>
          </a:xfrm>
          <a:prstGeom prst="rect">
            <a:avLst/>
          </a:prstGeom>
          <a:solidFill>
            <a:srgbClr val="FFE699"/>
          </a:solidFill>
          <a:ln w="22225" algn="ctr">
            <a:solidFill>
              <a:srgbClr val="8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800" dirty="0">
                <a:solidFill>
                  <a:srgbClr val="002060"/>
                </a:solidFill>
                <a:latin typeface="Arial" charset="0"/>
              </a:rPr>
              <a:t>Return</a:t>
            </a:r>
            <a:r>
              <a:rPr lang="en-US" sz="1800" dirty="0">
                <a:latin typeface="Arial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Arial" charset="0"/>
              </a:rPr>
              <a:t>Addr</a:t>
            </a:r>
            <a:endParaRPr lang="en-US" sz="1800" dirty="0">
              <a:solidFill>
                <a:srgbClr val="002060"/>
              </a:solidFill>
              <a:latin typeface="Arial" charset="0"/>
            </a:endParaRPr>
          </a:p>
        </p:txBody>
      </p:sp>
      <p:sp>
        <p:nvSpPr>
          <p:cNvPr id="13" name="Rectangle 8"/>
          <p:cNvSpPr>
            <a:spLocks noChangeArrowheads="1"/>
          </p:cNvSpPr>
          <p:nvPr/>
        </p:nvSpPr>
        <p:spPr bwMode="auto">
          <a:xfrm>
            <a:off x="3689350" y="3997092"/>
            <a:ext cx="1535113" cy="346075"/>
          </a:xfrm>
          <a:prstGeom prst="rect">
            <a:avLst/>
          </a:prstGeom>
          <a:solidFill>
            <a:srgbClr val="FFE699"/>
          </a:solidFill>
          <a:ln w="22225" algn="ctr">
            <a:solidFill>
              <a:srgbClr val="8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800" dirty="0">
                <a:solidFill>
                  <a:srgbClr val="002060"/>
                </a:solidFill>
                <a:latin typeface="Arial" charset="0"/>
              </a:rPr>
              <a:t>Return Value</a:t>
            </a:r>
          </a:p>
        </p:txBody>
      </p:sp>
      <p:sp>
        <p:nvSpPr>
          <p:cNvPr id="14" name="Rectangle 9"/>
          <p:cNvSpPr>
            <a:spLocks noChangeArrowheads="1"/>
          </p:cNvSpPr>
          <p:nvPr/>
        </p:nvSpPr>
        <p:spPr bwMode="auto">
          <a:xfrm>
            <a:off x="3689350" y="3382730"/>
            <a:ext cx="1535113" cy="614362"/>
          </a:xfrm>
          <a:prstGeom prst="rect">
            <a:avLst/>
          </a:prstGeom>
          <a:solidFill>
            <a:srgbClr val="FFE699"/>
          </a:solidFill>
          <a:ln w="22225" algn="ctr">
            <a:solidFill>
              <a:srgbClr val="8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800" dirty="0">
                <a:solidFill>
                  <a:srgbClr val="002060"/>
                </a:solidFill>
                <a:latin typeface="Arial" charset="0"/>
              </a:rPr>
              <a:t>Local </a:t>
            </a:r>
          </a:p>
          <a:p>
            <a:pPr algn="ctr"/>
            <a:r>
              <a:rPr lang="en-US" sz="1800" dirty="0">
                <a:solidFill>
                  <a:srgbClr val="002060"/>
                </a:solidFill>
                <a:latin typeface="Arial" charset="0"/>
              </a:rPr>
              <a:t>Variables</a:t>
            </a:r>
          </a:p>
        </p:txBody>
      </p:sp>
      <p:sp>
        <p:nvSpPr>
          <p:cNvPr id="15" name="Rectangle 10"/>
          <p:cNvSpPr>
            <a:spLocks noChangeArrowheads="1"/>
          </p:cNvSpPr>
          <p:nvPr/>
        </p:nvSpPr>
        <p:spPr bwMode="auto">
          <a:xfrm>
            <a:off x="1460500" y="4689242"/>
            <a:ext cx="1535113" cy="846138"/>
          </a:xfrm>
          <a:prstGeom prst="rect">
            <a:avLst/>
          </a:prstGeom>
          <a:solidFill>
            <a:srgbClr val="C0C0C0"/>
          </a:solidFill>
          <a:ln w="22225" algn="ctr">
            <a:solidFill>
              <a:srgbClr val="8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16" name="Rectangle 11"/>
          <p:cNvSpPr>
            <a:spLocks noChangeArrowheads="1"/>
          </p:cNvSpPr>
          <p:nvPr/>
        </p:nvSpPr>
        <p:spPr bwMode="auto">
          <a:xfrm>
            <a:off x="6070600" y="4689242"/>
            <a:ext cx="1535113" cy="846138"/>
          </a:xfrm>
          <a:prstGeom prst="rect">
            <a:avLst/>
          </a:prstGeom>
          <a:solidFill>
            <a:srgbClr val="C0C0C0"/>
          </a:solidFill>
          <a:ln w="22225" algn="ctr">
            <a:solidFill>
              <a:srgbClr val="8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17" name="Text Box 12"/>
          <p:cNvSpPr txBox="1">
            <a:spLocks noChangeArrowheads="1"/>
          </p:cNvSpPr>
          <p:nvPr/>
        </p:nvSpPr>
        <p:spPr bwMode="auto">
          <a:xfrm>
            <a:off x="1538288" y="5649680"/>
            <a:ext cx="18811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E699"/>
                </a:solidFill>
              </a14:hiddenFill>
            </a:ext>
            <a:ext uri="{91240B29-F687-4F45-9708-019B960494DF}">
              <a14:hiddenLine xmlns:a14="http://schemas.microsoft.com/office/drawing/2010/main" w="22225" algn="ctr">
                <a:solidFill>
                  <a:srgbClr val="8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0" dirty="0">
                <a:solidFill>
                  <a:schemeClr val="tx2"/>
                </a:solidFill>
                <a:latin typeface="Arial" charset="0"/>
              </a:rPr>
              <a:t>Before call</a:t>
            </a:r>
          </a:p>
        </p:txBody>
      </p:sp>
      <p:sp>
        <p:nvSpPr>
          <p:cNvPr id="18" name="Text Box 13"/>
          <p:cNvSpPr txBox="1">
            <a:spLocks noChangeArrowheads="1"/>
          </p:cNvSpPr>
          <p:nvPr/>
        </p:nvSpPr>
        <p:spPr bwMode="auto">
          <a:xfrm>
            <a:off x="3841750" y="5649680"/>
            <a:ext cx="18811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E699"/>
                </a:solidFill>
              </a14:hiddenFill>
            </a:ext>
            <a:ext uri="{91240B29-F687-4F45-9708-019B960494DF}">
              <a14:hiddenLine xmlns:a14="http://schemas.microsoft.com/office/drawing/2010/main" w="22225" algn="ctr">
                <a:solidFill>
                  <a:srgbClr val="8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0" dirty="0">
                <a:solidFill>
                  <a:schemeClr val="tx2"/>
                </a:solidFill>
                <a:latin typeface="Arial" charset="0"/>
              </a:rPr>
              <a:t>After call</a:t>
            </a:r>
          </a:p>
        </p:txBody>
      </p:sp>
      <p:sp>
        <p:nvSpPr>
          <p:cNvPr id="19" name="Text Box 14"/>
          <p:cNvSpPr txBox="1">
            <a:spLocks noChangeArrowheads="1"/>
          </p:cNvSpPr>
          <p:nvPr/>
        </p:nvSpPr>
        <p:spPr bwMode="auto">
          <a:xfrm>
            <a:off x="6108700" y="5609992"/>
            <a:ext cx="18811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E699"/>
                </a:solidFill>
              </a14:hiddenFill>
            </a:ext>
            <a:ext uri="{91240B29-F687-4F45-9708-019B960494DF}">
              <a14:hiddenLine xmlns:a14="http://schemas.microsoft.com/office/drawing/2010/main" w="22225" algn="ctr">
                <a:solidFill>
                  <a:srgbClr val="8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0" dirty="0">
                <a:solidFill>
                  <a:schemeClr val="tx2"/>
                </a:solidFill>
                <a:latin typeface="Arial" charset="0"/>
              </a:rPr>
              <a:t>After return</a:t>
            </a:r>
          </a:p>
        </p:txBody>
      </p:sp>
      <p:sp>
        <p:nvSpPr>
          <p:cNvPr id="20" name="AutoShape 15"/>
          <p:cNvSpPr>
            <a:spLocks/>
          </p:cNvSpPr>
          <p:nvPr/>
        </p:nvSpPr>
        <p:spPr bwMode="auto">
          <a:xfrm>
            <a:off x="731838" y="3344630"/>
            <a:ext cx="344487" cy="2573337"/>
          </a:xfrm>
          <a:prstGeom prst="leftBrace">
            <a:avLst>
              <a:gd name="adj1" fmla="val 62250"/>
              <a:gd name="adj2" fmla="val 50000"/>
            </a:avLst>
          </a:prstGeom>
          <a:noFill/>
          <a:ln w="22225">
            <a:solidFill>
              <a:srgbClr val="8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E6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21" name="Text Box 16"/>
          <p:cNvSpPr txBox="1">
            <a:spLocks noChangeArrowheads="1"/>
          </p:cNvSpPr>
          <p:nvPr/>
        </p:nvSpPr>
        <p:spPr bwMode="auto">
          <a:xfrm rot="16200000">
            <a:off x="-673100" y="3941530"/>
            <a:ext cx="2266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E699"/>
                </a:solidFill>
              </a14:hiddenFill>
            </a:ext>
            <a:ext uri="{91240B29-F687-4F45-9708-019B960494DF}">
              <a14:hiddenLine xmlns:a14="http://schemas.microsoft.com/office/drawing/2010/main" w="22225" algn="ctr">
                <a:solidFill>
                  <a:srgbClr val="8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0">
                <a:latin typeface="Arial" charset="0"/>
              </a:rPr>
              <a:t>STACK</a:t>
            </a:r>
          </a:p>
        </p:txBody>
      </p:sp>
      <p:sp>
        <p:nvSpPr>
          <p:cNvPr id="22" name="Line 17"/>
          <p:cNvSpPr>
            <a:spLocks noChangeShapeType="1"/>
          </p:cNvSpPr>
          <p:nvPr/>
        </p:nvSpPr>
        <p:spPr bwMode="auto">
          <a:xfrm flipH="1" flipV="1">
            <a:off x="2190750" y="2192105"/>
            <a:ext cx="3533775" cy="384175"/>
          </a:xfrm>
          <a:prstGeom prst="line">
            <a:avLst/>
          </a:prstGeom>
          <a:noFill/>
          <a:ln w="44450">
            <a:solidFill>
              <a:srgbClr val="C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23" name="AutoShape 18"/>
          <p:cNvSpPr>
            <a:spLocks/>
          </p:cNvSpPr>
          <p:nvPr/>
        </p:nvSpPr>
        <p:spPr bwMode="auto">
          <a:xfrm>
            <a:off x="3151188" y="3344630"/>
            <a:ext cx="384175" cy="1306512"/>
          </a:xfrm>
          <a:prstGeom prst="leftBrace">
            <a:avLst>
              <a:gd name="adj1" fmla="val 28340"/>
              <a:gd name="adj2" fmla="val 50000"/>
            </a:avLst>
          </a:prstGeom>
          <a:noFill/>
          <a:ln w="22225">
            <a:solidFill>
              <a:srgbClr val="8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E6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24" name="Text Box 19"/>
          <p:cNvSpPr txBox="1">
            <a:spLocks noChangeArrowheads="1"/>
          </p:cNvSpPr>
          <p:nvPr/>
        </p:nvSpPr>
        <p:spPr bwMode="auto">
          <a:xfrm>
            <a:off x="1960563" y="3612917"/>
            <a:ext cx="1651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E699"/>
                </a:solidFill>
              </a14:hiddenFill>
            </a:ext>
            <a:ext uri="{91240B29-F687-4F45-9708-019B960494DF}">
              <a14:hiddenLine xmlns:a14="http://schemas.microsoft.com/office/drawing/2010/main" w="22225" algn="ctr">
                <a:solidFill>
                  <a:srgbClr val="8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0" dirty="0">
                <a:solidFill>
                  <a:srgbClr val="002060"/>
                </a:solidFill>
                <a:latin typeface="Arial" charset="0"/>
              </a:rPr>
              <a:t>Activation record</a:t>
            </a:r>
          </a:p>
        </p:txBody>
      </p:sp>
    </p:spTree>
    <p:extLst>
      <p:ext uri="{BB962C8B-B14F-4D97-AF65-F5344CB8AC3E}">
        <p14:creationId xmlns:p14="http://schemas.microsoft.com/office/powerpoint/2010/main" val="238112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CS 10001 : Programming and Data Structures</a:t>
            </a:r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D51A-C1C7-4F6F-ADB4-90C3724E8DB4}" type="slidenum">
              <a:rPr lang="en-IN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32</a:t>
            </a:fld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Lecture #05: © DSamanta</a:t>
            </a:r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381000" y="357188"/>
            <a:ext cx="2209800" cy="1762125"/>
          </a:xfrm>
          <a:prstGeom prst="rect">
            <a:avLst/>
          </a:prstGeom>
          <a:solidFill>
            <a:schemeClr val="accent6">
              <a:lumMod val="20000"/>
              <a:lumOff val="80000"/>
              <a:alpha val="50000"/>
            </a:schemeClr>
          </a:solidFill>
          <a:ln w="22225" algn="ctr">
            <a:solidFill>
              <a:srgbClr val="80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800" dirty="0">
                <a:solidFill>
                  <a:srgbClr val="002060"/>
                </a:solidFill>
                <a:latin typeface="Arial" charset="0"/>
              </a:rPr>
              <a:t>main()</a:t>
            </a:r>
          </a:p>
          <a:p>
            <a:r>
              <a:rPr lang="en-US" sz="1800" dirty="0">
                <a:solidFill>
                  <a:srgbClr val="002060"/>
                </a:solidFill>
                <a:latin typeface="Arial" charset="0"/>
              </a:rPr>
              <a:t>{</a:t>
            </a:r>
          </a:p>
          <a:p>
            <a:r>
              <a:rPr lang="en-US" sz="1800" dirty="0">
                <a:solidFill>
                  <a:srgbClr val="002060"/>
                </a:solidFill>
                <a:latin typeface="Arial" charset="0"/>
              </a:rPr>
              <a:t>    ……..</a:t>
            </a:r>
          </a:p>
          <a:p>
            <a:r>
              <a:rPr lang="en-US" sz="1800" dirty="0">
                <a:solidFill>
                  <a:srgbClr val="002060"/>
                </a:solidFill>
                <a:latin typeface="Arial" charset="0"/>
              </a:rPr>
              <a:t>    x = </a:t>
            </a:r>
            <a:r>
              <a:rPr lang="en-US" sz="1800" dirty="0" err="1">
                <a:solidFill>
                  <a:srgbClr val="002060"/>
                </a:solidFill>
                <a:latin typeface="Arial" charset="0"/>
              </a:rPr>
              <a:t>ncr</a:t>
            </a:r>
            <a:r>
              <a:rPr lang="en-US" sz="1800" dirty="0">
                <a:solidFill>
                  <a:srgbClr val="002060"/>
                </a:solidFill>
                <a:latin typeface="Arial" charset="0"/>
              </a:rPr>
              <a:t> (a, b);</a:t>
            </a:r>
          </a:p>
          <a:p>
            <a:r>
              <a:rPr lang="en-US" sz="1800" dirty="0">
                <a:solidFill>
                  <a:srgbClr val="002060"/>
                </a:solidFill>
                <a:latin typeface="Arial" charset="0"/>
              </a:rPr>
              <a:t>    ……..</a:t>
            </a:r>
          </a:p>
          <a:p>
            <a:r>
              <a:rPr lang="en-US" sz="1800" dirty="0">
                <a:solidFill>
                  <a:srgbClr val="002060"/>
                </a:solidFill>
                <a:latin typeface="Arial" charset="0"/>
              </a:rPr>
              <a:t>}</a:t>
            </a:r>
          </a:p>
        </p:txBody>
      </p:sp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3276600" y="1009650"/>
            <a:ext cx="2601913" cy="1487488"/>
          </a:xfrm>
          <a:prstGeom prst="rect">
            <a:avLst/>
          </a:prstGeom>
          <a:solidFill>
            <a:schemeClr val="accent6">
              <a:lumMod val="20000"/>
              <a:lumOff val="80000"/>
              <a:alpha val="50000"/>
            </a:schemeClr>
          </a:solidFill>
          <a:ln w="22225" algn="ctr">
            <a:solidFill>
              <a:srgbClr val="80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800">
                <a:solidFill>
                  <a:srgbClr val="002060"/>
                </a:solidFill>
                <a:latin typeface="Arial" charset="0"/>
              </a:rPr>
              <a:t>int ncr (int n, int r)</a:t>
            </a:r>
          </a:p>
          <a:p>
            <a:r>
              <a:rPr lang="en-US" sz="1800">
                <a:solidFill>
                  <a:srgbClr val="002060"/>
                </a:solidFill>
                <a:latin typeface="Arial" charset="0"/>
              </a:rPr>
              <a:t>{</a:t>
            </a:r>
          </a:p>
          <a:p>
            <a:r>
              <a:rPr lang="en-US" sz="1800">
                <a:solidFill>
                  <a:srgbClr val="002060"/>
                </a:solidFill>
                <a:latin typeface="Arial" charset="0"/>
              </a:rPr>
              <a:t>    return (fact(n)/</a:t>
            </a:r>
          </a:p>
          <a:p>
            <a:r>
              <a:rPr lang="en-US" sz="1800">
                <a:solidFill>
                  <a:srgbClr val="002060"/>
                </a:solidFill>
                <a:latin typeface="Arial" charset="0"/>
              </a:rPr>
              <a:t>        fact(r)/fact(n-r));</a:t>
            </a:r>
          </a:p>
          <a:p>
            <a:r>
              <a:rPr lang="en-US" sz="1800">
                <a:solidFill>
                  <a:srgbClr val="002060"/>
                </a:solidFill>
                <a:latin typeface="Arial" charset="0"/>
              </a:rPr>
              <a:t>}</a:t>
            </a:r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3689350" y="4751453"/>
            <a:ext cx="1535113" cy="846137"/>
          </a:xfrm>
          <a:prstGeom prst="rect">
            <a:avLst/>
          </a:prstGeom>
          <a:solidFill>
            <a:srgbClr val="C0C0C0"/>
          </a:solidFill>
          <a:ln w="22225" algn="ctr">
            <a:solidFill>
              <a:srgbClr val="8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11" name="Rectangle 5"/>
          <p:cNvSpPr>
            <a:spLocks noChangeArrowheads="1"/>
          </p:cNvSpPr>
          <p:nvPr/>
        </p:nvSpPr>
        <p:spPr bwMode="auto">
          <a:xfrm>
            <a:off x="3689350" y="4138678"/>
            <a:ext cx="1535113" cy="614362"/>
          </a:xfrm>
          <a:prstGeom prst="rect">
            <a:avLst/>
          </a:prstGeom>
          <a:solidFill>
            <a:srgbClr val="FFE699"/>
          </a:solidFill>
          <a:ln w="22225" algn="ctr">
            <a:solidFill>
              <a:srgbClr val="8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>
                <a:solidFill>
                  <a:srgbClr val="002060"/>
                </a:solidFill>
                <a:latin typeface="Arial" charset="0"/>
              </a:rPr>
              <a:t>LV1, RV1, RA1</a:t>
            </a:r>
          </a:p>
        </p:txBody>
      </p:sp>
      <p:sp>
        <p:nvSpPr>
          <p:cNvPr id="12" name="Rectangle 6"/>
          <p:cNvSpPr>
            <a:spLocks noChangeArrowheads="1"/>
          </p:cNvSpPr>
          <p:nvPr/>
        </p:nvSpPr>
        <p:spPr bwMode="auto">
          <a:xfrm>
            <a:off x="231775" y="4791140"/>
            <a:ext cx="1535113" cy="846138"/>
          </a:xfrm>
          <a:prstGeom prst="rect">
            <a:avLst/>
          </a:prstGeom>
          <a:solidFill>
            <a:srgbClr val="C0C0C0"/>
          </a:solidFill>
          <a:ln w="22225" algn="ctr">
            <a:solidFill>
              <a:srgbClr val="8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13" name="Rectangle 7"/>
          <p:cNvSpPr>
            <a:spLocks noChangeArrowheads="1"/>
          </p:cNvSpPr>
          <p:nvPr/>
        </p:nvSpPr>
        <p:spPr bwMode="auto">
          <a:xfrm>
            <a:off x="7145338" y="4791140"/>
            <a:ext cx="1535112" cy="846138"/>
          </a:xfrm>
          <a:prstGeom prst="rect">
            <a:avLst/>
          </a:prstGeom>
          <a:solidFill>
            <a:srgbClr val="C0C0C0"/>
          </a:solidFill>
          <a:ln w="22225" algn="ctr">
            <a:solidFill>
              <a:srgbClr val="8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14" name="Text Box 8"/>
          <p:cNvSpPr txBox="1">
            <a:spLocks noChangeArrowheads="1"/>
          </p:cNvSpPr>
          <p:nvPr/>
        </p:nvSpPr>
        <p:spPr bwMode="auto">
          <a:xfrm>
            <a:off x="193675" y="5635690"/>
            <a:ext cx="18811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E699"/>
                </a:solidFill>
              </a14:hiddenFill>
            </a:ext>
            <a:ext uri="{91240B29-F687-4F45-9708-019B960494DF}">
              <a14:hiddenLine xmlns:a14="http://schemas.microsoft.com/office/drawing/2010/main" w="22225" algn="ctr">
                <a:solidFill>
                  <a:srgbClr val="8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0" dirty="0">
                <a:solidFill>
                  <a:schemeClr val="tx2"/>
                </a:solidFill>
                <a:latin typeface="Arial" charset="0"/>
              </a:rPr>
              <a:t>Before call</a:t>
            </a:r>
          </a:p>
        </p:txBody>
      </p:sp>
      <p:sp>
        <p:nvSpPr>
          <p:cNvPr id="15" name="Text Box 9"/>
          <p:cNvSpPr txBox="1">
            <a:spLocks noChangeArrowheads="1"/>
          </p:cNvSpPr>
          <p:nvPr/>
        </p:nvSpPr>
        <p:spPr bwMode="auto">
          <a:xfrm>
            <a:off x="3841750" y="5635690"/>
            <a:ext cx="12303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E699"/>
                </a:solidFill>
              </a14:hiddenFill>
            </a:ext>
            <a:ext uri="{91240B29-F687-4F45-9708-019B960494DF}">
              <a14:hiddenLine xmlns:a14="http://schemas.microsoft.com/office/drawing/2010/main" w="22225" algn="ctr">
                <a:solidFill>
                  <a:srgbClr val="8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0">
                <a:solidFill>
                  <a:schemeClr val="tx2"/>
                </a:solidFill>
                <a:latin typeface="Arial" charset="0"/>
              </a:rPr>
              <a:t>Call fact</a:t>
            </a:r>
          </a:p>
        </p:txBody>
      </p:sp>
      <p:sp>
        <p:nvSpPr>
          <p:cNvPr id="16" name="Text Box 10"/>
          <p:cNvSpPr txBox="1">
            <a:spLocks noChangeArrowheads="1"/>
          </p:cNvSpPr>
          <p:nvPr/>
        </p:nvSpPr>
        <p:spPr bwMode="auto">
          <a:xfrm>
            <a:off x="7259638" y="5635690"/>
            <a:ext cx="14605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E699"/>
                </a:solidFill>
              </a14:hiddenFill>
            </a:ext>
            <a:ext uri="{91240B29-F687-4F45-9708-019B960494DF}">
              <a14:hiddenLine xmlns:a14="http://schemas.microsoft.com/office/drawing/2010/main" w="22225" algn="ctr">
                <a:solidFill>
                  <a:srgbClr val="8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0">
                <a:solidFill>
                  <a:schemeClr val="tx2"/>
                </a:solidFill>
                <a:latin typeface="Arial" charset="0"/>
              </a:rPr>
              <a:t>ncr returns</a:t>
            </a:r>
          </a:p>
        </p:txBody>
      </p:sp>
      <p:sp>
        <p:nvSpPr>
          <p:cNvPr id="17" name="Text Box 11"/>
          <p:cNvSpPr txBox="1">
            <a:spLocks noChangeArrowheads="1"/>
          </p:cNvSpPr>
          <p:nvPr/>
        </p:nvSpPr>
        <p:spPr bwMode="auto">
          <a:xfrm>
            <a:off x="6877050" y="1470025"/>
            <a:ext cx="2068513" cy="1487488"/>
          </a:xfrm>
          <a:prstGeom prst="rect">
            <a:avLst/>
          </a:prstGeom>
          <a:solidFill>
            <a:schemeClr val="accent6">
              <a:lumMod val="20000"/>
              <a:lumOff val="80000"/>
              <a:alpha val="50000"/>
            </a:schemeClr>
          </a:solidFill>
          <a:ln w="22225" algn="ctr">
            <a:solidFill>
              <a:srgbClr val="80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800">
                <a:solidFill>
                  <a:srgbClr val="002060"/>
                </a:solidFill>
                <a:latin typeface="Arial" charset="0"/>
              </a:rPr>
              <a:t>int fact (int n)</a:t>
            </a:r>
          </a:p>
          <a:p>
            <a:r>
              <a:rPr lang="en-US" sz="1800">
                <a:solidFill>
                  <a:srgbClr val="002060"/>
                </a:solidFill>
                <a:latin typeface="Arial" charset="0"/>
              </a:rPr>
              <a:t>{</a:t>
            </a:r>
          </a:p>
          <a:p>
            <a:r>
              <a:rPr lang="en-US" sz="1800">
                <a:solidFill>
                  <a:srgbClr val="002060"/>
                </a:solidFill>
                <a:latin typeface="Arial" charset="0"/>
              </a:rPr>
              <a:t>    ………</a:t>
            </a:r>
          </a:p>
          <a:p>
            <a:r>
              <a:rPr lang="en-US" sz="1800">
                <a:solidFill>
                  <a:srgbClr val="002060"/>
                </a:solidFill>
                <a:latin typeface="Arial" charset="0"/>
              </a:rPr>
              <a:t>    return (result);</a:t>
            </a:r>
          </a:p>
          <a:p>
            <a:r>
              <a:rPr lang="en-US" sz="1800">
                <a:solidFill>
                  <a:srgbClr val="002060"/>
                </a:solidFill>
                <a:latin typeface="Arial" charset="0"/>
              </a:rPr>
              <a:t>}</a:t>
            </a:r>
          </a:p>
        </p:txBody>
      </p:sp>
      <p:sp>
        <p:nvSpPr>
          <p:cNvPr id="18" name="Line 12"/>
          <p:cNvSpPr>
            <a:spLocks noChangeShapeType="1"/>
          </p:cNvSpPr>
          <p:nvPr/>
        </p:nvSpPr>
        <p:spPr bwMode="auto">
          <a:xfrm flipV="1">
            <a:off x="2266950" y="1219200"/>
            <a:ext cx="1009650" cy="174625"/>
          </a:xfrm>
          <a:prstGeom prst="line">
            <a:avLst/>
          </a:prstGeom>
          <a:noFill/>
          <a:ln w="44450">
            <a:solidFill>
              <a:srgbClr val="C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19" name="Line 13"/>
          <p:cNvSpPr>
            <a:spLocks noChangeShapeType="1"/>
          </p:cNvSpPr>
          <p:nvPr/>
        </p:nvSpPr>
        <p:spPr bwMode="auto">
          <a:xfrm flipH="1" flipV="1">
            <a:off x="1422400" y="1585913"/>
            <a:ext cx="2151063" cy="422275"/>
          </a:xfrm>
          <a:prstGeom prst="line">
            <a:avLst/>
          </a:prstGeom>
          <a:noFill/>
          <a:ln w="44450">
            <a:solidFill>
              <a:srgbClr val="C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20" name="Line 14"/>
          <p:cNvSpPr>
            <a:spLocks noChangeShapeType="1"/>
          </p:cNvSpPr>
          <p:nvPr/>
        </p:nvSpPr>
        <p:spPr bwMode="auto">
          <a:xfrm flipV="1">
            <a:off x="5570538" y="1662113"/>
            <a:ext cx="1344612" cy="115887"/>
          </a:xfrm>
          <a:prstGeom prst="line">
            <a:avLst/>
          </a:prstGeom>
          <a:noFill/>
          <a:ln w="44450">
            <a:solidFill>
              <a:srgbClr val="C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21" name="Line 15"/>
          <p:cNvSpPr>
            <a:spLocks noChangeShapeType="1"/>
          </p:cNvSpPr>
          <p:nvPr/>
        </p:nvSpPr>
        <p:spPr bwMode="auto">
          <a:xfrm flipH="1" flipV="1">
            <a:off x="5686425" y="2238375"/>
            <a:ext cx="1420813" cy="268288"/>
          </a:xfrm>
          <a:prstGeom prst="line">
            <a:avLst/>
          </a:prstGeom>
          <a:noFill/>
          <a:ln w="44450">
            <a:solidFill>
              <a:srgbClr val="C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22" name="Text Box 16"/>
          <p:cNvSpPr txBox="1">
            <a:spLocks noChangeArrowheads="1"/>
          </p:cNvSpPr>
          <p:nvPr/>
        </p:nvSpPr>
        <p:spPr bwMode="auto">
          <a:xfrm>
            <a:off x="5916613" y="1816100"/>
            <a:ext cx="130651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E699"/>
                </a:solidFill>
              </a14:hiddenFill>
            </a:ext>
            <a:ext uri="{91240B29-F687-4F45-9708-019B960494DF}">
              <a14:hiddenLine xmlns:a14="http://schemas.microsoft.com/office/drawing/2010/main" w="22225" algn="ctr">
                <a:solidFill>
                  <a:srgbClr val="8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rgbClr val="7030A0"/>
                </a:solidFill>
                <a:latin typeface="Arial" charset="0"/>
              </a:rPr>
              <a:t>3 times</a:t>
            </a:r>
          </a:p>
        </p:txBody>
      </p:sp>
      <p:sp>
        <p:nvSpPr>
          <p:cNvPr id="23" name="Rectangle 17"/>
          <p:cNvSpPr>
            <a:spLocks noChangeArrowheads="1"/>
          </p:cNvSpPr>
          <p:nvPr/>
        </p:nvSpPr>
        <p:spPr bwMode="auto">
          <a:xfrm>
            <a:off x="5378450" y="4789553"/>
            <a:ext cx="1535113" cy="846137"/>
          </a:xfrm>
          <a:prstGeom prst="rect">
            <a:avLst/>
          </a:prstGeom>
          <a:solidFill>
            <a:srgbClr val="C0C0C0"/>
          </a:solidFill>
          <a:ln w="22225" algn="ctr">
            <a:solidFill>
              <a:srgbClr val="8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24" name="Rectangle 18"/>
          <p:cNvSpPr>
            <a:spLocks noChangeArrowheads="1"/>
          </p:cNvSpPr>
          <p:nvPr/>
        </p:nvSpPr>
        <p:spPr bwMode="auto">
          <a:xfrm>
            <a:off x="5378450" y="4176778"/>
            <a:ext cx="1535113" cy="614362"/>
          </a:xfrm>
          <a:prstGeom prst="rect">
            <a:avLst/>
          </a:prstGeom>
          <a:solidFill>
            <a:srgbClr val="FFE699"/>
          </a:solidFill>
          <a:ln w="22225" algn="ctr">
            <a:solidFill>
              <a:srgbClr val="8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>
                <a:solidFill>
                  <a:srgbClr val="002060"/>
                </a:solidFill>
                <a:latin typeface="Arial" charset="0"/>
              </a:rPr>
              <a:t>LV1, RV1, RA1</a:t>
            </a:r>
          </a:p>
        </p:txBody>
      </p:sp>
      <p:sp>
        <p:nvSpPr>
          <p:cNvPr id="25" name="Text Box 19"/>
          <p:cNvSpPr txBox="1">
            <a:spLocks noChangeArrowheads="1"/>
          </p:cNvSpPr>
          <p:nvPr/>
        </p:nvSpPr>
        <p:spPr bwMode="auto">
          <a:xfrm>
            <a:off x="5416550" y="5635690"/>
            <a:ext cx="14605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E699"/>
                </a:solidFill>
              </a14:hiddenFill>
            </a:ext>
            <a:ext uri="{91240B29-F687-4F45-9708-019B960494DF}">
              <a14:hiddenLine xmlns:a14="http://schemas.microsoft.com/office/drawing/2010/main" w="22225" algn="ctr">
                <a:solidFill>
                  <a:srgbClr val="8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0">
                <a:solidFill>
                  <a:schemeClr val="tx2"/>
                </a:solidFill>
                <a:latin typeface="Arial" charset="0"/>
              </a:rPr>
              <a:t>fact returns</a:t>
            </a:r>
          </a:p>
        </p:txBody>
      </p:sp>
      <p:sp>
        <p:nvSpPr>
          <p:cNvPr id="26" name="Rectangle 20"/>
          <p:cNvSpPr>
            <a:spLocks noChangeArrowheads="1"/>
          </p:cNvSpPr>
          <p:nvPr/>
        </p:nvSpPr>
        <p:spPr bwMode="auto">
          <a:xfrm>
            <a:off x="1960563" y="4789553"/>
            <a:ext cx="1535112" cy="846137"/>
          </a:xfrm>
          <a:prstGeom prst="rect">
            <a:avLst/>
          </a:prstGeom>
          <a:solidFill>
            <a:srgbClr val="C0C0C0"/>
          </a:solidFill>
          <a:ln w="22225" algn="ctr">
            <a:solidFill>
              <a:srgbClr val="8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27" name="Rectangle 21"/>
          <p:cNvSpPr>
            <a:spLocks noChangeArrowheads="1"/>
          </p:cNvSpPr>
          <p:nvPr/>
        </p:nvSpPr>
        <p:spPr bwMode="auto">
          <a:xfrm>
            <a:off x="1960563" y="4176778"/>
            <a:ext cx="1535112" cy="614362"/>
          </a:xfrm>
          <a:prstGeom prst="rect">
            <a:avLst/>
          </a:prstGeom>
          <a:solidFill>
            <a:srgbClr val="FFE699"/>
          </a:solidFill>
          <a:ln w="22225" algn="ctr">
            <a:solidFill>
              <a:srgbClr val="8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>
                <a:solidFill>
                  <a:srgbClr val="002060"/>
                </a:solidFill>
                <a:latin typeface="Arial" charset="0"/>
              </a:rPr>
              <a:t>LV1, RV1, RA1</a:t>
            </a:r>
          </a:p>
        </p:txBody>
      </p:sp>
      <p:sp>
        <p:nvSpPr>
          <p:cNvPr id="28" name="Rectangle 22"/>
          <p:cNvSpPr>
            <a:spLocks noChangeArrowheads="1"/>
          </p:cNvSpPr>
          <p:nvPr/>
        </p:nvSpPr>
        <p:spPr bwMode="auto">
          <a:xfrm>
            <a:off x="3689350" y="3524315"/>
            <a:ext cx="1535113" cy="614363"/>
          </a:xfrm>
          <a:prstGeom prst="rect">
            <a:avLst/>
          </a:prstGeom>
          <a:solidFill>
            <a:srgbClr val="FFE699"/>
          </a:solidFill>
          <a:ln w="22225" algn="ctr">
            <a:solidFill>
              <a:srgbClr val="8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>
                <a:solidFill>
                  <a:srgbClr val="002060"/>
                </a:solidFill>
                <a:latin typeface="Arial" charset="0"/>
              </a:rPr>
              <a:t>LV2, RV2, RA2</a:t>
            </a:r>
          </a:p>
        </p:txBody>
      </p:sp>
      <p:sp>
        <p:nvSpPr>
          <p:cNvPr id="29" name="Text Box 23"/>
          <p:cNvSpPr txBox="1">
            <a:spLocks noChangeArrowheads="1"/>
          </p:cNvSpPr>
          <p:nvPr/>
        </p:nvSpPr>
        <p:spPr bwMode="auto">
          <a:xfrm>
            <a:off x="2190750" y="5635690"/>
            <a:ext cx="14208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E699"/>
                </a:solidFill>
              </a14:hiddenFill>
            </a:ext>
            <a:ext uri="{91240B29-F687-4F45-9708-019B960494DF}">
              <a14:hiddenLine xmlns:a14="http://schemas.microsoft.com/office/drawing/2010/main" w="22225" algn="ctr">
                <a:solidFill>
                  <a:srgbClr val="8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0">
                <a:solidFill>
                  <a:schemeClr val="tx2"/>
                </a:solidFill>
                <a:latin typeface="Arial" charset="0"/>
              </a:rPr>
              <a:t>Call ncr</a:t>
            </a:r>
          </a:p>
        </p:txBody>
      </p:sp>
      <p:sp>
        <p:nvSpPr>
          <p:cNvPr id="30" name="Freeform 24"/>
          <p:cNvSpPr>
            <a:spLocks/>
          </p:cNvSpPr>
          <p:nvPr/>
        </p:nvSpPr>
        <p:spPr bwMode="auto">
          <a:xfrm>
            <a:off x="4533900" y="2711515"/>
            <a:ext cx="1766888" cy="1157288"/>
          </a:xfrm>
          <a:custGeom>
            <a:avLst/>
            <a:gdLst>
              <a:gd name="T0" fmla="*/ 1113 w 1113"/>
              <a:gd name="T1" fmla="*/ 729 h 729"/>
              <a:gd name="T2" fmla="*/ 580 w 1113"/>
              <a:gd name="T3" fmla="*/ 52 h 729"/>
              <a:gd name="T4" fmla="*/ 0 w 1113"/>
              <a:gd name="T5" fmla="*/ 415 h 7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113" h="729">
                <a:moveTo>
                  <a:pt x="1113" y="729"/>
                </a:moveTo>
                <a:cubicBezTo>
                  <a:pt x="939" y="416"/>
                  <a:pt x="766" y="104"/>
                  <a:pt x="580" y="52"/>
                </a:cubicBezTo>
                <a:cubicBezTo>
                  <a:pt x="394" y="0"/>
                  <a:pt x="197" y="207"/>
                  <a:pt x="0" y="415"/>
                </a:cubicBezTo>
              </a:path>
            </a:pathLst>
          </a:custGeom>
          <a:noFill/>
          <a:ln w="22225" cap="flat" cmpd="sng">
            <a:solidFill>
              <a:srgbClr val="0000FF"/>
            </a:solidFill>
            <a:prstDash val="solid"/>
            <a:round/>
            <a:headEnd type="none" w="med" len="med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E6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31" name="Text Box 25"/>
          <p:cNvSpPr txBox="1">
            <a:spLocks noChangeArrowheads="1"/>
          </p:cNvSpPr>
          <p:nvPr/>
        </p:nvSpPr>
        <p:spPr bwMode="auto">
          <a:xfrm>
            <a:off x="5992813" y="3216340"/>
            <a:ext cx="130651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E699"/>
                </a:solidFill>
              </a14:hiddenFill>
            </a:ext>
            <a:ext uri="{91240B29-F687-4F45-9708-019B960494DF}">
              <a14:hiddenLine xmlns:a14="http://schemas.microsoft.com/office/drawing/2010/main" w="22225" algn="ctr">
                <a:solidFill>
                  <a:srgbClr val="8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A50021"/>
                </a:solidFill>
                <a:latin typeface="Arial" charset="0"/>
              </a:rPr>
              <a:t>3 times</a:t>
            </a:r>
          </a:p>
        </p:txBody>
      </p:sp>
    </p:spTree>
    <p:extLst>
      <p:ext uri="{BB962C8B-B14F-4D97-AF65-F5344CB8AC3E}">
        <p14:creationId xmlns:p14="http://schemas.microsoft.com/office/powerpoint/2010/main" val="1657891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/>
      <p:bldP spid="15" grpId="0"/>
      <p:bldP spid="16" grpId="0"/>
      <p:bldP spid="17" grpId="0" animBg="1"/>
      <p:bldP spid="18" grpId="0" animBg="1"/>
      <p:bldP spid="19" grpId="0" animBg="1"/>
      <p:bldP spid="20" grpId="0" animBg="1"/>
      <p:bldP spid="21" grpId="0" animBg="1"/>
      <p:bldP spid="22" grpId="0"/>
      <p:bldP spid="23" grpId="0" animBg="1"/>
      <p:bldP spid="24" grpId="0" animBg="1"/>
      <p:bldP spid="25" grpId="0"/>
      <p:bldP spid="26" grpId="0" animBg="1"/>
      <p:bldP spid="27" grpId="0" animBg="1"/>
      <p:bldP spid="28" grpId="0" animBg="1"/>
      <p:bldP spid="29" grpId="0"/>
      <p:bldP spid="30" grpId="0" animBg="1"/>
      <p:bldP spid="31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12968" cy="1008112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IN" sz="40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What happens for recursive calls?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CS 10001 : Programming and Data Structures</a:t>
            </a:r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D51A-C1C7-4F6F-ADB4-90C3724E8DB4}" type="slidenum">
              <a:rPr lang="en-IN" smtClean="0"/>
              <a:t>33</a:t>
            </a:fld>
            <a:endParaRPr lang="en-IN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Lecture #05: © DSamanta</a:t>
            </a:r>
            <a:endParaRPr lang="en-IN" dirty="0"/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304800" y="1196752"/>
            <a:ext cx="8659688" cy="4724400"/>
          </a:xfrm>
          <a:prstGeom prst="rect">
            <a:avLst/>
          </a:prstGeom>
        </p:spPr>
        <p:txBody>
          <a:bodyPr/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Font typeface="Arial" panose="020B0604020202020204" pitchFamily="34" charset="0"/>
              <a:buChar char="•"/>
            </a:pPr>
            <a:r>
              <a:rPr lang="en-US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What we have seen ….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Activation record gets </a:t>
            </a:r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pushed</a:t>
            </a: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into the stack when a </a:t>
            </a:r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function call </a:t>
            </a: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is made.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Activation record is </a:t>
            </a:r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popped</a:t>
            </a: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off the stack when the </a:t>
            </a:r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function returns</a:t>
            </a: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Font typeface="Arial" panose="020B0604020202020204" pitchFamily="34" charset="0"/>
              <a:buChar char="•"/>
            </a:pPr>
            <a:endParaRPr lang="en-US" sz="2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In recursion, a function calls itself.</a:t>
            </a:r>
          </a:p>
          <a:p>
            <a:pPr marL="601662" lvl="1" indent="-342900" algn="just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Several function calls going on, with none of the function calls returning back.</a:t>
            </a:r>
          </a:p>
          <a:p>
            <a:pPr lvl="2" algn="just">
              <a:buFont typeface="Arial" pitchFamily="34" charset="0"/>
              <a:buChar char="•"/>
            </a:pPr>
            <a:r>
              <a:rPr lang="en-US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Activation records are </a:t>
            </a:r>
            <a:r>
              <a:rPr lang="en-US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pushed</a:t>
            </a:r>
            <a:r>
              <a:rPr lang="en-US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onto the stack continuously.</a:t>
            </a:r>
          </a:p>
          <a:p>
            <a:pPr lvl="2" algn="just">
              <a:buFont typeface="Arial" pitchFamily="34" charset="0"/>
              <a:buChar char="•"/>
            </a:pPr>
            <a:r>
              <a:rPr lang="en-US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Large stack space</a:t>
            </a:r>
            <a:r>
              <a:rPr lang="en-US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required.</a:t>
            </a:r>
          </a:p>
          <a:p>
            <a:pPr marL="609600" lvl="2" indent="-342900" algn="just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Activation 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records keep </a:t>
            </a:r>
            <a:r>
              <a:rPr lang="en-US" sz="2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popping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off, when the </a:t>
            </a:r>
            <a:r>
              <a:rPr lang="en-US" sz="2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termination condition 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of recursion is reached.</a:t>
            </a:r>
          </a:p>
          <a:p>
            <a:pPr lvl="2" algn="just"/>
            <a:endParaRPr lang="en-US" sz="2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algn="just"/>
            <a:endParaRPr lang="en-US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1043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12968" cy="1008112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IN" sz="40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Example:: main() calls fact(3)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CS 10001 : Programming and Data Structures</a:t>
            </a:r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D51A-C1C7-4F6F-ADB4-90C3724E8DB4}" type="slidenum">
              <a:rPr lang="en-IN" smtClean="0"/>
              <a:t>34</a:t>
            </a:fld>
            <a:endParaRPr lang="en-IN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Lecture #05: © DSamanta</a:t>
            </a:r>
            <a:endParaRPr lang="en-IN" dirty="0"/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4788024" y="3278475"/>
            <a:ext cx="4355976" cy="2751522"/>
          </a:xfrm>
          <a:prstGeom prst="rect">
            <a:avLst/>
          </a:prstGeom>
          <a:solidFill>
            <a:schemeClr val="accent6">
              <a:lumMod val="20000"/>
              <a:lumOff val="80000"/>
              <a:alpha val="50000"/>
            </a:schemeClr>
          </a:solidFill>
          <a:ln w="25400">
            <a:solidFill>
              <a:srgbClr val="C00000"/>
            </a:solidFill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US" sz="18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8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fact (n)</a:t>
            </a:r>
          </a:p>
          <a:p>
            <a:pPr>
              <a:lnSpc>
                <a:spcPct val="120000"/>
              </a:lnSpc>
            </a:pPr>
            <a:r>
              <a:rPr lang="en-US" sz="18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8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n;</a:t>
            </a:r>
          </a:p>
          <a:p>
            <a:pPr>
              <a:lnSpc>
                <a:spcPct val="120000"/>
              </a:lnSpc>
            </a:pPr>
            <a:r>
              <a:rPr lang="en-US" sz="18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>
              <a:lnSpc>
                <a:spcPct val="120000"/>
              </a:lnSpc>
            </a:pPr>
            <a:r>
              <a:rPr lang="en-US" sz="18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if   (n = = 0)</a:t>
            </a:r>
          </a:p>
          <a:p>
            <a:pPr>
              <a:lnSpc>
                <a:spcPct val="120000"/>
              </a:lnSpc>
            </a:pPr>
            <a:r>
              <a:rPr lang="en-US" sz="18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return (1);</a:t>
            </a:r>
          </a:p>
          <a:p>
            <a:pPr>
              <a:lnSpc>
                <a:spcPct val="120000"/>
              </a:lnSpc>
            </a:pPr>
            <a:r>
              <a:rPr lang="en-US" sz="18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else</a:t>
            </a:r>
          </a:p>
          <a:p>
            <a:pPr>
              <a:lnSpc>
                <a:spcPct val="120000"/>
              </a:lnSpc>
            </a:pPr>
            <a:r>
              <a:rPr lang="en-US" sz="18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8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return(n </a:t>
            </a:r>
            <a:r>
              <a:rPr lang="en-US" sz="18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 </a:t>
            </a:r>
            <a:r>
              <a:rPr lang="en-US" sz="18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fact(n-1</a:t>
            </a:r>
            <a:r>
              <a:rPr lang="en-US" sz="18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));</a:t>
            </a:r>
          </a:p>
          <a:p>
            <a:pPr>
              <a:lnSpc>
                <a:spcPct val="120000"/>
              </a:lnSpc>
            </a:pPr>
            <a:r>
              <a:rPr lang="en-US" sz="18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 </a:t>
            </a: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381000" y="1196752"/>
            <a:ext cx="4407024" cy="2086725"/>
          </a:xfrm>
          <a:prstGeom prst="rect">
            <a:avLst/>
          </a:prstGeom>
          <a:solidFill>
            <a:schemeClr val="accent6">
              <a:lumMod val="20000"/>
              <a:lumOff val="80000"/>
              <a:alpha val="50000"/>
            </a:schemeClr>
          </a:solidFill>
          <a:ln w="25400">
            <a:solidFill>
              <a:srgbClr val="C00000"/>
            </a:solidFill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US" sz="18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</a:p>
          <a:p>
            <a:pPr>
              <a:lnSpc>
                <a:spcPct val="120000"/>
              </a:lnSpc>
            </a:pPr>
            <a:r>
              <a:rPr lang="en-US" sz="18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>
              <a:lnSpc>
                <a:spcPct val="120000"/>
              </a:lnSpc>
            </a:pPr>
            <a:r>
              <a:rPr lang="en-US" sz="18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8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8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n;</a:t>
            </a:r>
          </a:p>
          <a:p>
            <a:pPr>
              <a:lnSpc>
                <a:spcPct val="120000"/>
              </a:lnSpc>
            </a:pPr>
            <a:r>
              <a:rPr lang="en-US" sz="18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n = 3;</a:t>
            </a:r>
          </a:p>
          <a:p>
            <a:pPr>
              <a:lnSpc>
                <a:spcPct val="120000"/>
              </a:lnSpc>
            </a:pPr>
            <a:r>
              <a:rPr lang="en-US" sz="18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8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18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(“%d \n”, fact(n) );</a:t>
            </a:r>
          </a:p>
          <a:p>
            <a:pPr>
              <a:lnSpc>
                <a:spcPct val="120000"/>
              </a:lnSpc>
            </a:pPr>
            <a:r>
              <a:rPr lang="en-US" sz="18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678412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Lecture #05: © DSamanta</a:t>
            </a:r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CS 10001 : Programming and Data Structures</a:t>
            </a:r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D51A-C1C7-4F6F-ADB4-90C3724E8DB4}" type="slidenum">
              <a:rPr lang="en-IN" smtClean="0"/>
              <a:t>35</a:t>
            </a:fld>
            <a:endParaRPr lang="en-IN"/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231776" y="5157788"/>
            <a:ext cx="1144588" cy="654050"/>
          </a:xfrm>
          <a:prstGeom prst="rect">
            <a:avLst/>
          </a:prstGeom>
          <a:solidFill>
            <a:srgbClr val="C0C0C0"/>
          </a:solidFill>
          <a:ln w="22225" algn="ctr">
            <a:solidFill>
              <a:srgbClr val="8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>
              <a:solidFill>
                <a:srgbClr val="002060"/>
              </a:solidFill>
            </a:endParaRPr>
          </a:p>
        </p:txBody>
      </p:sp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231776" y="4813300"/>
            <a:ext cx="1144588" cy="344488"/>
          </a:xfrm>
          <a:prstGeom prst="rect">
            <a:avLst/>
          </a:prstGeom>
          <a:solidFill>
            <a:srgbClr val="FFE699"/>
          </a:solidFill>
          <a:ln w="22225" algn="ctr">
            <a:solidFill>
              <a:srgbClr val="8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800" dirty="0">
                <a:solidFill>
                  <a:srgbClr val="002060"/>
                </a:solidFill>
                <a:latin typeface="Arial" charset="0"/>
              </a:rPr>
              <a:t>RA .. main</a:t>
            </a:r>
          </a:p>
        </p:txBody>
      </p:sp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231775" y="4467225"/>
            <a:ext cx="1144588" cy="346075"/>
          </a:xfrm>
          <a:prstGeom prst="rect">
            <a:avLst/>
          </a:prstGeom>
          <a:solidFill>
            <a:srgbClr val="FFE699"/>
          </a:solidFill>
          <a:ln w="22225" algn="ctr">
            <a:solidFill>
              <a:srgbClr val="8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800">
                <a:solidFill>
                  <a:srgbClr val="002060"/>
                </a:solidFill>
                <a:latin typeface="Arial" charset="0"/>
              </a:rPr>
              <a:t>-</a:t>
            </a:r>
          </a:p>
        </p:txBody>
      </p:sp>
      <p:sp>
        <p:nvSpPr>
          <p:cNvPr id="12" name="Rectangle 5"/>
          <p:cNvSpPr>
            <a:spLocks noChangeArrowheads="1"/>
          </p:cNvSpPr>
          <p:nvPr/>
        </p:nvSpPr>
        <p:spPr bwMode="auto">
          <a:xfrm>
            <a:off x="231775" y="4121150"/>
            <a:ext cx="1144588" cy="346075"/>
          </a:xfrm>
          <a:prstGeom prst="rect">
            <a:avLst/>
          </a:prstGeom>
          <a:solidFill>
            <a:srgbClr val="FFE699"/>
          </a:solidFill>
          <a:ln w="22225" algn="ctr">
            <a:solidFill>
              <a:srgbClr val="8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800">
                <a:solidFill>
                  <a:srgbClr val="002060"/>
                </a:solidFill>
                <a:latin typeface="Arial" charset="0"/>
              </a:rPr>
              <a:t>n = 3</a:t>
            </a:r>
          </a:p>
        </p:txBody>
      </p:sp>
      <p:sp>
        <p:nvSpPr>
          <p:cNvPr id="13" name="Rectangle 6"/>
          <p:cNvSpPr>
            <a:spLocks noChangeArrowheads="1"/>
          </p:cNvSpPr>
          <p:nvPr/>
        </p:nvSpPr>
        <p:spPr bwMode="auto">
          <a:xfrm>
            <a:off x="1500188" y="5149850"/>
            <a:ext cx="1114425" cy="654050"/>
          </a:xfrm>
          <a:prstGeom prst="rect">
            <a:avLst/>
          </a:prstGeom>
          <a:solidFill>
            <a:srgbClr val="C0C0C0"/>
          </a:solidFill>
          <a:ln w="22225" algn="ctr">
            <a:solidFill>
              <a:srgbClr val="8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>
              <a:solidFill>
                <a:srgbClr val="002060"/>
              </a:solidFill>
            </a:endParaRPr>
          </a:p>
        </p:txBody>
      </p:sp>
      <p:sp>
        <p:nvSpPr>
          <p:cNvPr id="14" name="Rectangle 7"/>
          <p:cNvSpPr>
            <a:spLocks noChangeArrowheads="1"/>
          </p:cNvSpPr>
          <p:nvPr/>
        </p:nvSpPr>
        <p:spPr bwMode="auto">
          <a:xfrm>
            <a:off x="1500188" y="4805363"/>
            <a:ext cx="1114425" cy="344487"/>
          </a:xfrm>
          <a:prstGeom prst="rect">
            <a:avLst/>
          </a:prstGeom>
          <a:solidFill>
            <a:srgbClr val="FFE699"/>
          </a:solidFill>
          <a:ln w="22225" algn="ctr">
            <a:solidFill>
              <a:srgbClr val="8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800">
                <a:solidFill>
                  <a:srgbClr val="002060"/>
                </a:solidFill>
                <a:latin typeface="Arial" charset="0"/>
              </a:rPr>
              <a:t>RA .. main</a:t>
            </a:r>
          </a:p>
        </p:txBody>
      </p:sp>
      <p:sp>
        <p:nvSpPr>
          <p:cNvPr id="15" name="Rectangle 8"/>
          <p:cNvSpPr>
            <a:spLocks noChangeArrowheads="1"/>
          </p:cNvSpPr>
          <p:nvPr/>
        </p:nvSpPr>
        <p:spPr bwMode="auto">
          <a:xfrm>
            <a:off x="1500188" y="4459288"/>
            <a:ext cx="1114425" cy="346075"/>
          </a:xfrm>
          <a:prstGeom prst="rect">
            <a:avLst/>
          </a:prstGeom>
          <a:solidFill>
            <a:srgbClr val="FFE699"/>
          </a:solidFill>
          <a:ln w="22225" algn="ctr">
            <a:solidFill>
              <a:srgbClr val="8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800">
                <a:solidFill>
                  <a:srgbClr val="002060"/>
                </a:solidFill>
                <a:latin typeface="Arial" charset="0"/>
              </a:rPr>
              <a:t>-</a:t>
            </a:r>
          </a:p>
        </p:txBody>
      </p:sp>
      <p:sp>
        <p:nvSpPr>
          <p:cNvPr id="16" name="Rectangle 9"/>
          <p:cNvSpPr>
            <a:spLocks noChangeArrowheads="1"/>
          </p:cNvSpPr>
          <p:nvPr/>
        </p:nvSpPr>
        <p:spPr bwMode="auto">
          <a:xfrm>
            <a:off x="1500188" y="4113213"/>
            <a:ext cx="1114425" cy="346075"/>
          </a:xfrm>
          <a:prstGeom prst="rect">
            <a:avLst/>
          </a:prstGeom>
          <a:solidFill>
            <a:srgbClr val="FFE699"/>
          </a:solidFill>
          <a:ln w="22225" algn="ctr">
            <a:solidFill>
              <a:srgbClr val="8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800">
                <a:solidFill>
                  <a:srgbClr val="002060"/>
                </a:solidFill>
                <a:latin typeface="Arial" charset="0"/>
              </a:rPr>
              <a:t>n = 3</a:t>
            </a:r>
          </a:p>
        </p:txBody>
      </p:sp>
      <p:sp>
        <p:nvSpPr>
          <p:cNvPr id="17" name="Rectangle 10"/>
          <p:cNvSpPr>
            <a:spLocks noChangeArrowheads="1"/>
          </p:cNvSpPr>
          <p:nvPr/>
        </p:nvSpPr>
        <p:spPr bwMode="auto">
          <a:xfrm>
            <a:off x="1500188" y="3768725"/>
            <a:ext cx="1114425" cy="344488"/>
          </a:xfrm>
          <a:prstGeom prst="rect">
            <a:avLst/>
          </a:prstGeom>
          <a:solidFill>
            <a:srgbClr val="FF99CC"/>
          </a:solidFill>
          <a:ln w="22225" algn="ctr">
            <a:solidFill>
              <a:srgbClr val="8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800">
                <a:solidFill>
                  <a:srgbClr val="002060"/>
                </a:solidFill>
                <a:latin typeface="Arial" charset="0"/>
              </a:rPr>
              <a:t>RA .. fact</a:t>
            </a:r>
          </a:p>
        </p:txBody>
      </p:sp>
      <p:sp>
        <p:nvSpPr>
          <p:cNvPr id="18" name="Rectangle 11"/>
          <p:cNvSpPr>
            <a:spLocks noChangeArrowheads="1"/>
          </p:cNvSpPr>
          <p:nvPr/>
        </p:nvSpPr>
        <p:spPr bwMode="auto">
          <a:xfrm>
            <a:off x="1500188" y="3422650"/>
            <a:ext cx="1114425" cy="346075"/>
          </a:xfrm>
          <a:prstGeom prst="rect">
            <a:avLst/>
          </a:prstGeom>
          <a:solidFill>
            <a:srgbClr val="FF99CC"/>
          </a:solidFill>
          <a:ln w="22225" algn="ctr">
            <a:solidFill>
              <a:srgbClr val="8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800">
                <a:solidFill>
                  <a:srgbClr val="002060"/>
                </a:solidFill>
                <a:latin typeface="Arial" charset="0"/>
              </a:rPr>
              <a:t>-</a:t>
            </a:r>
          </a:p>
        </p:txBody>
      </p:sp>
      <p:sp>
        <p:nvSpPr>
          <p:cNvPr id="19" name="Rectangle 12"/>
          <p:cNvSpPr>
            <a:spLocks noChangeArrowheads="1"/>
          </p:cNvSpPr>
          <p:nvPr/>
        </p:nvSpPr>
        <p:spPr bwMode="auto">
          <a:xfrm>
            <a:off x="1500188" y="3076575"/>
            <a:ext cx="1114425" cy="346075"/>
          </a:xfrm>
          <a:prstGeom prst="rect">
            <a:avLst/>
          </a:prstGeom>
          <a:solidFill>
            <a:srgbClr val="FF99CC"/>
          </a:solidFill>
          <a:ln w="22225" algn="ctr">
            <a:solidFill>
              <a:srgbClr val="8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800">
                <a:solidFill>
                  <a:srgbClr val="002060"/>
                </a:solidFill>
                <a:latin typeface="Arial" charset="0"/>
              </a:rPr>
              <a:t>n = 2</a:t>
            </a:r>
          </a:p>
        </p:txBody>
      </p:sp>
      <p:sp>
        <p:nvSpPr>
          <p:cNvPr id="20" name="Rectangle 13"/>
          <p:cNvSpPr>
            <a:spLocks noChangeArrowheads="1"/>
          </p:cNvSpPr>
          <p:nvPr/>
        </p:nvSpPr>
        <p:spPr bwMode="auto">
          <a:xfrm>
            <a:off x="2728913" y="5148263"/>
            <a:ext cx="1112837" cy="654050"/>
          </a:xfrm>
          <a:prstGeom prst="rect">
            <a:avLst/>
          </a:prstGeom>
          <a:solidFill>
            <a:srgbClr val="C0C0C0"/>
          </a:solidFill>
          <a:ln w="22225" algn="ctr">
            <a:solidFill>
              <a:srgbClr val="8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>
              <a:solidFill>
                <a:srgbClr val="002060"/>
              </a:solidFill>
            </a:endParaRPr>
          </a:p>
        </p:txBody>
      </p:sp>
      <p:sp>
        <p:nvSpPr>
          <p:cNvPr id="21" name="Rectangle 14"/>
          <p:cNvSpPr>
            <a:spLocks noChangeArrowheads="1"/>
          </p:cNvSpPr>
          <p:nvPr/>
        </p:nvSpPr>
        <p:spPr bwMode="auto">
          <a:xfrm>
            <a:off x="2728913" y="4803775"/>
            <a:ext cx="1112837" cy="344488"/>
          </a:xfrm>
          <a:prstGeom prst="rect">
            <a:avLst/>
          </a:prstGeom>
          <a:solidFill>
            <a:srgbClr val="FFE699"/>
          </a:solidFill>
          <a:ln w="22225" algn="ctr">
            <a:solidFill>
              <a:srgbClr val="8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800">
                <a:solidFill>
                  <a:srgbClr val="002060"/>
                </a:solidFill>
                <a:latin typeface="Arial" charset="0"/>
              </a:rPr>
              <a:t>RA .. main</a:t>
            </a:r>
          </a:p>
        </p:txBody>
      </p:sp>
      <p:sp>
        <p:nvSpPr>
          <p:cNvPr id="22" name="Rectangle 15"/>
          <p:cNvSpPr>
            <a:spLocks noChangeArrowheads="1"/>
          </p:cNvSpPr>
          <p:nvPr/>
        </p:nvSpPr>
        <p:spPr bwMode="auto">
          <a:xfrm>
            <a:off x="2728913" y="4457700"/>
            <a:ext cx="1104900" cy="346075"/>
          </a:xfrm>
          <a:prstGeom prst="rect">
            <a:avLst/>
          </a:prstGeom>
          <a:solidFill>
            <a:srgbClr val="FFE699"/>
          </a:solidFill>
          <a:ln w="22225" algn="ctr">
            <a:solidFill>
              <a:srgbClr val="8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800">
                <a:solidFill>
                  <a:srgbClr val="002060"/>
                </a:solidFill>
                <a:latin typeface="Arial" charset="0"/>
              </a:rPr>
              <a:t>-</a:t>
            </a:r>
          </a:p>
        </p:txBody>
      </p:sp>
      <p:sp>
        <p:nvSpPr>
          <p:cNvPr id="23" name="Rectangle 16"/>
          <p:cNvSpPr>
            <a:spLocks noChangeArrowheads="1"/>
          </p:cNvSpPr>
          <p:nvPr/>
        </p:nvSpPr>
        <p:spPr bwMode="auto">
          <a:xfrm>
            <a:off x="2728913" y="4111625"/>
            <a:ext cx="1104900" cy="346075"/>
          </a:xfrm>
          <a:prstGeom prst="rect">
            <a:avLst/>
          </a:prstGeom>
          <a:solidFill>
            <a:srgbClr val="FFE699"/>
          </a:solidFill>
          <a:ln w="22225" algn="ctr">
            <a:solidFill>
              <a:srgbClr val="8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800">
                <a:solidFill>
                  <a:srgbClr val="002060"/>
                </a:solidFill>
                <a:latin typeface="Arial" charset="0"/>
              </a:rPr>
              <a:t>n = 3</a:t>
            </a:r>
          </a:p>
        </p:txBody>
      </p:sp>
      <p:sp>
        <p:nvSpPr>
          <p:cNvPr id="24" name="Rectangle 17"/>
          <p:cNvSpPr>
            <a:spLocks noChangeArrowheads="1"/>
          </p:cNvSpPr>
          <p:nvPr/>
        </p:nvSpPr>
        <p:spPr bwMode="auto">
          <a:xfrm>
            <a:off x="2728913" y="3767138"/>
            <a:ext cx="1112837" cy="344487"/>
          </a:xfrm>
          <a:prstGeom prst="rect">
            <a:avLst/>
          </a:prstGeom>
          <a:solidFill>
            <a:srgbClr val="FF99CC"/>
          </a:solidFill>
          <a:ln w="22225" algn="ctr">
            <a:solidFill>
              <a:srgbClr val="8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800">
                <a:solidFill>
                  <a:srgbClr val="002060"/>
                </a:solidFill>
                <a:latin typeface="Arial" charset="0"/>
              </a:rPr>
              <a:t>RA .. fact</a:t>
            </a:r>
          </a:p>
        </p:txBody>
      </p:sp>
      <p:sp>
        <p:nvSpPr>
          <p:cNvPr id="25" name="Rectangle 18"/>
          <p:cNvSpPr>
            <a:spLocks noChangeArrowheads="1"/>
          </p:cNvSpPr>
          <p:nvPr/>
        </p:nvSpPr>
        <p:spPr bwMode="auto">
          <a:xfrm>
            <a:off x="2728913" y="3421063"/>
            <a:ext cx="1104900" cy="346075"/>
          </a:xfrm>
          <a:prstGeom prst="rect">
            <a:avLst/>
          </a:prstGeom>
          <a:solidFill>
            <a:srgbClr val="FF99CC"/>
          </a:solidFill>
          <a:ln w="22225" algn="ctr">
            <a:solidFill>
              <a:srgbClr val="8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800">
                <a:solidFill>
                  <a:srgbClr val="002060"/>
                </a:solidFill>
                <a:latin typeface="Arial" charset="0"/>
              </a:rPr>
              <a:t>-</a:t>
            </a:r>
          </a:p>
        </p:txBody>
      </p:sp>
      <p:sp>
        <p:nvSpPr>
          <p:cNvPr id="26" name="Rectangle 19"/>
          <p:cNvSpPr>
            <a:spLocks noChangeArrowheads="1"/>
          </p:cNvSpPr>
          <p:nvPr/>
        </p:nvSpPr>
        <p:spPr bwMode="auto">
          <a:xfrm>
            <a:off x="2728913" y="3074988"/>
            <a:ext cx="1104900" cy="346075"/>
          </a:xfrm>
          <a:prstGeom prst="rect">
            <a:avLst/>
          </a:prstGeom>
          <a:solidFill>
            <a:srgbClr val="FF99CC"/>
          </a:solidFill>
          <a:ln w="22225" algn="ctr">
            <a:solidFill>
              <a:srgbClr val="8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800">
                <a:solidFill>
                  <a:srgbClr val="002060"/>
                </a:solidFill>
                <a:latin typeface="Arial" charset="0"/>
              </a:rPr>
              <a:t>n = 2</a:t>
            </a:r>
          </a:p>
        </p:txBody>
      </p:sp>
      <p:sp>
        <p:nvSpPr>
          <p:cNvPr id="27" name="Rectangle 20"/>
          <p:cNvSpPr>
            <a:spLocks noChangeArrowheads="1"/>
          </p:cNvSpPr>
          <p:nvPr/>
        </p:nvSpPr>
        <p:spPr bwMode="auto">
          <a:xfrm>
            <a:off x="2728913" y="2732088"/>
            <a:ext cx="1112837" cy="344487"/>
          </a:xfrm>
          <a:prstGeom prst="rect">
            <a:avLst/>
          </a:prstGeom>
          <a:solidFill>
            <a:srgbClr val="FFFF99"/>
          </a:solidFill>
          <a:ln w="22225" algn="ctr">
            <a:solidFill>
              <a:srgbClr val="8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800">
                <a:solidFill>
                  <a:srgbClr val="002060"/>
                </a:solidFill>
                <a:latin typeface="Arial" charset="0"/>
              </a:rPr>
              <a:t>RA .. fact</a:t>
            </a:r>
          </a:p>
        </p:txBody>
      </p:sp>
      <p:sp>
        <p:nvSpPr>
          <p:cNvPr id="28" name="Rectangle 21"/>
          <p:cNvSpPr>
            <a:spLocks noChangeArrowheads="1"/>
          </p:cNvSpPr>
          <p:nvPr/>
        </p:nvSpPr>
        <p:spPr bwMode="auto">
          <a:xfrm>
            <a:off x="2728913" y="2386013"/>
            <a:ext cx="1104900" cy="346075"/>
          </a:xfrm>
          <a:prstGeom prst="rect">
            <a:avLst/>
          </a:prstGeom>
          <a:solidFill>
            <a:srgbClr val="FFFF99"/>
          </a:solidFill>
          <a:ln w="22225" algn="ctr">
            <a:solidFill>
              <a:srgbClr val="8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800">
                <a:solidFill>
                  <a:srgbClr val="002060"/>
                </a:solidFill>
                <a:latin typeface="Arial" charset="0"/>
              </a:rPr>
              <a:t>-</a:t>
            </a:r>
          </a:p>
        </p:txBody>
      </p:sp>
      <p:sp>
        <p:nvSpPr>
          <p:cNvPr id="29" name="Rectangle 22"/>
          <p:cNvSpPr>
            <a:spLocks noChangeArrowheads="1"/>
          </p:cNvSpPr>
          <p:nvPr/>
        </p:nvSpPr>
        <p:spPr bwMode="auto">
          <a:xfrm>
            <a:off x="2728913" y="2039938"/>
            <a:ext cx="1104900" cy="346075"/>
          </a:xfrm>
          <a:prstGeom prst="rect">
            <a:avLst/>
          </a:prstGeom>
          <a:solidFill>
            <a:srgbClr val="FFFF99"/>
          </a:solidFill>
          <a:ln w="22225" algn="ctr">
            <a:solidFill>
              <a:srgbClr val="8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800">
                <a:solidFill>
                  <a:srgbClr val="002060"/>
                </a:solidFill>
                <a:latin typeface="Arial" charset="0"/>
              </a:rPr>
              <a:t>n = 1</a:t>
            </a:r>
          </a:p>
        </p:txBody>
      </p:sp>
      <p:sp>
        <p:nvSpPr>
          <p:cNvPr id="30" name="Rectangle 23"/>
          <p:cNvSpPr>
            <a:spLocks noChangeArrowheads="1"/>
          </p:cNvSpPr>
          <p:nvPr/>
        </p:nvSpPr>
        <p:spPr bwMode="auto">
          <a:xfrm>
            <a:off x="3957638" y="5154613"/>
            <a:ext cx="1114425" cy="654050"/>
          </a:xfrm>
          <a:prstGeom prst="rect">
            <a:avLst/>
          </a:prstGeom>
          <a:solidFill>
            <a:srgbClr val="C0C0C0"/>
          </a:solidFill>
          <a:ln w="22225" algn="ctr">
            <a:solidFill>
              <a:srgbClr val="8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>
              <a:solidFill>
                <a:srgbClr val="002060"/>
              </a:solidFill>
            </a:endParaRPr>
          </a:p>
        </p:txBody>
      </p:sp>
      <p:sp>
        <p:nvSpPr>
          <p:cNvPr id="31" name="Rectangle 24"/>
          <p:cNvSpPr>
            <a:spLocks noChangeArrowheads="1"/>
          </p:cNvSpPr>
          <p:nvPr/>
        </p:nvSpPr>
        <p:spPr bwMode="auto">
          <a:xfrm>
            <a:off x="3957638" y="4810125"/>
            <a:ext cx="1114425" cy="344488"/>
          </a:xfrm>
          <a:prstGeom prst="rect">
            <a:avLst/>
          </a:prstGeom>
          <a:solidFill>
            <a:srgbClr val="FFE699"/>
          </a:solidFill>
          <a:ln w="22225" algn="ctr">
            <a:solidFill>
              <a:srgbClr val="8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800" dirty="0">
                <a:solidFill>
                  <a:srgbClr val="002060"/>
                </a:solidFill>
                <a:latin typeface="Arial" charset="0"/>
              </a:rPr>
              <a:t>RA .. main</a:t>
            </a:r>
          </a:p>
        </p:txBody>
      </p:sp>
      <p:sp>
        <p:nvSpPr>
          <p:cNvPr id="32" name="Rectangle 25"/>
          <p:cNvSpPr>
            <a:spLocks noChangeArrowheads="1"/>
          </p:cNvSpPr>
          <p:nvPr/>
        </p:nvSpPr>
        <p:spPr bwMode="auto">
          <a:xfrm>
            <a:off x="3957638" y="4464050"/>
            <a:ext cx="1114425" cy="346075"/>
          </a:xfrm>
          <a:prstGeom prst="rect">
            <a:avLst/>
          </a:prstGeom>
          <a:solidFill>
            <a:srgbClr val="FFE699"/>
          </a:solidFill>
          <a:ln w="22225" algn="ctr">
            <a:solidFill>
              <a:srgbClr val="8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800">
                <a:solidFill>
                  <a:srgbClr val="002060"/>
                </a:solidFill>
                <a:latin typeface="Arial" charset="0"/>
              </a:rPr>
              <a:t>-</a:t>
            </a:r>
          </a:p>
        </p:txBody>
      </p:sp>
      <p:sp>
        <p:nvSpPr>
          <p:cNvPr id="33" name="Rectangle 26"/>
          <p:cNvSpPr>
            <a:spLocks noChangeArrowheads="1"/>
          </p:cNvSpPr>
          <p:nvPr/>
        </p:nvSpPr>
        <p:spPr bwMode="auto">
          <a:xfrm>
            <a:off x="3957638" y="4117975"/>
            <a:ext cx="1114425" cy="346075"/>
          </a:xfrm>
          <a:prstGeom prst="rect">
            <a:avLst/>
          </a:prstGeom>
          <a:solidFill>
            <a:srgbClr val="FFE699"/>
          </a:solidFill>
          <a:ln w="22225" algn="ctr">
            <a:solidFill>
              <a:srgbClr val="8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800">
                <a:solidFill>
                  <a:srgbClr val="002060"/>
                </a:solidFill>
                <a:latin typeface="Arial" charset="0"/>
              </a:rPr>
              <a:t>n = 3</a:t>
            </a:r>
          </a:p>
        </p:txBody>
      </p:sp>
      <p:sp>
        <p:nvSpPr>
          <p:cNvPr id="34" name="Rectangle 27"/>
          <p:cNvSpPr>
            <a:spLocks noChangeArrowheads="1"/>
          </p:cNvSpPr>
          <p:nvPr/>
        </p:nvSpPr>
        <p:spPr bwMode="auto">
          <a:xfrm>
            <a:off x="3957638" y="3773488"/>
            <a:ext cx="1114425" cy="344487"/>
          </a:xfrm>
          <a:prstGeom prst="rect">
            <a:avLst/>
          </a:prstGeom>
          <a:solidFill>
            <a:srgbClr val="FF99CC"/>
          </a:solidFill>
          <a:ln w="22225" algn="ctr">
            <a:solidFill>
              <a:srgbClr val="8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800" dirty="0">
                <a:solidFill>
                  <a:srgbClr val="002060"/>
                </a:solidFill>
                <a:latin typeface="Arial" charset="0"/>
              </a:rPr>
              <a:t>RA .. fact</a:t>
            </a:r>
          </a:p>
        </p:txBody>
      </p:sp>
      <p:sp>
        <p:nvSpPr>
          <p:cNvPr id="35" name="Rectangle 28"/>
          <p:cNvSpPr>
            <a:spLocks noChangeArrowheads="1"/>
          </p:cNvSpPr>
          <p:nvPr/>
        </p:nvSpPr>
        <p:spPr bwMode="auto">
          <a:xfrm>
            <a:off x="3957638" y="3427413"/>
            <a:ext cx="1114425" cy="346075"/>
          </a:xfrm>
          <a:prstGeom prst="rect">
            <a:avLst/>
          </a:prstGeom>
          <a:solidFill>
            <a:srgbClr val="FF99CC"/>
          </a:solidFill>
          <a:ln w="22225" algn="ctr">
            <a:solidFill>
              <a:srgbClr val="8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800">
                <a:solidFill>
                  <a:srgbClr val="002060"/>
                </a:solidFill>
                <a:latin typeface="Arial" charset="0"/>
              </a:rPr>
              <a:t>-</a:t>
            </a:r>
          </a:p>
        </p:txBody>
      </p:sp>
      <p:sp>
        <p:nvSpPr>
          <p:cNvPr id="36" name="Rectangle 29"/>
          <p:cNvSpPr>
            <a:spLocks noChangeArrowheads="1"/>
          </p:cNvSpPr>
          <p:nvPr/>
        </p:nvSpPr>
        <p:spPr bwMode="auto">
          <a:xfrm>
            <a:off x="3957638" y="3081338"/>
            <a:ext cx="1114425" cy="346075"/>
          </a:xfrm>
          <a:prstGeom prst="rect">
            <a:avLst/>
          </a:prstGeom>
          <a:solidFill>
            <a:srgbClr val="FF99CC"/>
          </a:solidFill>
          <a:ln w="22225" algn="ctr">
            <a:solidFill>
              <a:srgbClr val="8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800">
                <a:solidFill>
                  <a:srgbClr val="002060"/>
                </a:solidFill>
                <a:latin typeface="Arial" charset="0"/>
              </a:rPr>
              <a:t>n = 2</a:t>
            </a:r>
          </a:p>
        </p:txBody>
      </p:sp>
      <p:sp>
        <p:nvSpPr>
          <p:cNvPr id="37" name="Rectangle 30"/>
          <p:cNvSpPr>
            <a:spLocks noChangeArrowheads="1"/>
          </p:cNvSpPr>
          <p:nvPr/>
        </p:nvSpPr>
        <p:spPr bwMode="auto">
          <a:xfrm>
            <a:off x="3957638" y="2738438"/>
            <a:ext cx="1114425" cy="344487"/>
          </a:xfrm>
          <a:prstGeom prst="rect">
            <a:avLst/>
          </a:prstGeom>
          <a:solidFill>
            <a:srgbClr val="FFFF99"/>
          </a:solidFill>
          <a:ln w="22225" algn="ctr">
            <a:solidFill>
              <a:srgbClr val="8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800" dirty="0">
                <a:solidFill>
                  <a:srgbClr val="002060"/>
                </a:solidFill>
                <a:latin typeface="Arial" charset="0"/>
              </a:rPr>
              <a:t>RA .. fact</a:t>
            </a:r>
          </a:p>
        </p:txBody>
      </p:sp>
      <p:sp>
        <p:nvSpPr>
          <p:cNvPr id="38" name="Rectangle 31"/>
          <p:cNvSpPr>
            <a:spLocks noChangeArrowheads="1"/>
          </p:cNvSpPr>
          <p:nvPr/>
        </p:nvSpPr>
        <p:spPr bwMode="auto">
          <a:xfrm>
            <a:off x="3957638" y="2392363"/>
            <a:ext cx="1114425" cy="346075"/>
          </a:xfrm>
          <a:prstGeom prst="rect">
            <a:avLst/>
          </a:prstGeom>
          <a:solidFill>
            <a:srgbClr val="FFFF99"/>
          </a:solidFill>
          <a:ln w="22225" algn="ctr">
            <a:solidFill>
              <a:srgbClr val="8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800">
                <a:solidFill>
                  <a:srgbClr val="002060"/>
                </a:solidFill>
                <a:latin typeface="Arial" charset="0"/>
              </a:rPr>
              <a:t>-</a:t>
            </a:r>
          </a:p>
        </p:txBody>
      </p:sp>
      <p:sp>
        <p:nvSpPr>
          <p:cNvPr id="39" name="Rectangle 32"/>
          <p:cNvSpPr>
            <a:spLocks noChangeArrowheads="1"/>
          </p:cNvSpPr>
          <p:nvPr/>
        </p:nvSpPr>
        <p:spPr bwMode="auto">
          <a:xfrm>
            <a:off x="3957638" y="2046288"/>
            <a:ext cx="1114425" cy="346075"/>
          </a:xfrm>
          <a:prstGeom prst="rect">
            <a:avLst/>
          </a:prstGeom>
          <a:solidFill>
            <a:srgbClr val="FFFF99"/>
          </a:solidFill>
          <a:ln w="22225" algn="ctr">
            <a:solidFill>
              <a:srgbClr val="8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800">
                <a:solidFill>
                  <a:srgbClr val="002060"/>
                </a:solidFill>
                <a:latin typeface="Arial" charset="0"/>
              </a:rPr>
              <a:t>n = 1</a:t>
            </a:r>
          </a:p>
        </p:txBody>
      </p:sp>
      <p:sp>
        <p:nvSpPr>
          <p:cNvPr id="40" name="Rectangle 33"/>
          <p:cNvSpPr>
            <a:spLocks noChangeArrowheads="1"/>
          </p:cNvSpPr>
          <p:nvPr/>
        </p:nvSpPr>
        <p:spPr bwMode="auto">
          <a:xfrm>
            <a:off x="3957638" y="1701800"/>
            <a:ext cx="1114425" cy="344488"/>
          </a:xfrm>
          <a:prstGeom prst="rect">
            <a:avLst/>
          </a:prstGeom>
          <a:solidFill>
            <a:srgbClr val="99CCFF"/>
          </a:solidFill>
          <a:ln w="22225" algn="ctr">
            <a:solidFill>
              <a:srgbClr val="8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800" dirty="0">
                <a:solidFill>
                  <a:srgbClr val="002060"/>
                </a:solidFill>
                <a:latin typeface="Arial" charset="0"/>
              </a:rPr>
              <a:t>RA .. fact</a:t>
            </a:r>
          </a:p>
        </p:txBody>
      </p:sp>
      <p:sp>
        <p:nvSpPr>
          <p:cNvPr id="41" name="Rectangle 34"/>
          <p:cNvSpPr>
            <a:spLocks noChangeArrowheads="1"/>
          </p:cNvSpPr>
          <p:nvPr/>
        </p:nvSpPr>
        <p:spPr bwMode="auto">
          <a:xfrm>
            <a:off x="3957638" y="1355725"/>
            <a:ext cx="1114425" cy="346075"/>
          </a:xfrm>
          <a:prstGeom prst="rect">
            <a:avLst/>
          </a:prstGeom>
          <a:solidFill>
            <a:srgbClr val="99CCFF"/>
          </a:solidFill>
          <a:ln w="22225" algn="ctr">
            <a:solidFill>
              <a:srgbClr val="8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800">
                <a:solidFill>
                  <a:srgbClr val="002060"/>
                </a:solidFill>
                <a:latin typeface="Arial" charset="0"/>
              </a:rPr>
              <a:t>1</a:t>
            </a:r>
          </a:p>
        </p:txBody>
      </p:sp>
      <p:sp>
        <p:nvSpPr>
          <p:cNvPr id="42" name="Rectangle 35"/>
          <p:cNvSpPr>
            <a:spLocks noChangeArrowheads="1"/>
          </p:cNvSpPr>
          <p:nvPr/>
        </p:nvSpPr>
        <p:spPr bwMode="auto">
          <a:xfrm>
            <a:off x="3957638" y="1009650"/>
            <a:ext cx="1114425" cy="346075"/>
          </a:xfrm>
          <a:prstGeom prst="rect">
            <a:avLst/>
          </a:prstGeom>
          <a:solidFill>
            <a:srgbClr val="99CCFF"/>
          </a:solidFill>
          <a:ln w="22225" algn="ctr">
            <a:solidFill>
              <a:srgbClr val="8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800">
                <a:solidFill>
                  <a:srgbClr val="002060"/>
                </a:solidFill>
                <a:latin typeface="Arial" charset="0"/>
              </a:rPr>
              <a:t>n = 0</a:t>
            </a:r>
          </a:p>
        </p:txBody>
      </p:sp>
      <p:sp>
        <p:nvSpPr>
          <p:cNvPr id="43" name="Rectangle 36"/>
          <p:cNvSpPr>
            <a:spLocks noChangeArrowheads="1"/>
          </p:cNvSpPr>
          <p:nvPr/>
        </p:nvSpPr>
        <p:spPr bwMode="auto">
          <a:xfrm>
            <a:off x="5224463" y="5151438"/>
            <a:ext cx="1114425" cy="654050"/>
          </a:xfrm>
          <a:prstGeom prst="rect">
            <a:avLst/>
          </a:prstGeom>
          <a:solidFill>
            <a:srgbClr val="C0C0C0"/>
          </a:solidFill>
          <a:ln w="22225" algn="ctr">
            <a:solidFill>
              <a:srgbClr val="8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>
              <a:solidFill>
                <a:srgbClr val="002060"/>
              </a:solidFill>
            </a:endParaRPr>
          </a:p>
        </p:txBody>
      </p:sp>
      <p:sp>
        <p:nvSpPr>
          <p:cNvPr id="44" name="Rectangle 37"/>
          <p:cNvSpPr>
            <a:spLocks noChangeArrowheads="1"/>
          </p:cNvSpPr>
          <p:nvPr/>
        </p:nvSpPr>
        <p:spPr bwMode="auto">
          <a:xfrm>
            <a:off x="5224463" y="4806950"/>
            <a:ext cx="1114425" cy="344488"/>
          </a:xfrm>
          <a:prstGeom prst="rect">
            <a:avLst/>
          </a:prstGeom>
          <a:solidFill>
            <a:srgbClr val="FFE699"/>
          </a:solidFill>
          <a:ln w="22225" algn="ctr">
            <a:solidFill>
              <a:srgbClr val="8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800" dirty="0">
                <a:solidFill>
                  <a:srgbClr val="002060"/>
                </a:solidFill>
                <a:latin typeface="Arial" charset="0"/>
              </a:rPr>
              <a:t>RA .. main</a:t>
            </a:r>
          </a:p>
        </p:txBody>
      </p:sp>
      <p:sp>
        <p:nvSpPr>
          <p:cNvPr id="45" name="Rectangle 38"/>
          <p:cNvSpPr>
            <a:spLocks noChangeArrowheads="1"/>
          </p:cNvSpPr>
          <p:nvPr/>
        </p:nvSpPr>
        <p:spPr bwMode="auto">
          <a:xfrm>
            <a:off x="5224463" y="4460875"/>
            <a:ext cx="1114425" cy="346075"/>
          </a:xfrm>
          <a:prstGeom prst="rect">
            <a:avLst/>
          </a:prstGeom>
          <a:solidFill>
            <a:srgbClr val="FFE699"/>
          </a:solidFill>
          <a:ln w="22225" algn="ctr">
            <a:solidFill>
              <a:srgbClr val="8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800">
                <a:solidFill>
                  <a:srgbClr val="002060"/>
                </a:solidFill>
                <a:latin typeface="Arial" charset="0"/>
              </a:rPr>
              <a:t>-</a:t>
            </a:r>
          </a:p>
        </p:txBody>
      </p:sp>
      <p:sp>
        <p:nvSpPr>
          <p:cNvPr id="46" name="Rectangle 39"/>
          <p:cNvSpPr>
            <a:spLocks noChangeArrowheads="1"/>
          </p:cNvSpPr>
          <p:nvPr/>
        </p:nvSpPr>
        <p:spPr bwMode="auto">
          <a:xfrm>
            <a:off x="5224463" y="4114800"/>
            <a:ext cx="1114425" cy="346075"/>
          </a:xfrm>
          <a:prstGeom prst="rect">
            <a:avLst/>
          </a:prstGeom>
          <a:solidFill>
            <a:srgbClr val="FFE699"/>
          </a:solidFill>
          <a:ln w="22225" algn="ctr">
            <a:solidFill>
              <a:srgbClr val="8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800">
                <a:solidFill>
                  <a:srgbClr val="002060"/>
                </a:solidFill>
                <a:latin typeface="Arial" charset="0"/>
              </a:rPr>
              <a:t>n = 3</a:t>
            </a:r>
          </a:p>
        </p:txBody>
      </p:sp>
      <p:sp>
        <p:nvSpPr>
          <p:cNvPr id="47" name="Rectangle 40"/>
          <p:cNvSpPr>
            <a:spLocks noChangeArrowheads="1"/>
          </p:cNvSpPr>
          <p:nvPr/>
        </p:nvSpPr>
        <p:spPr bwMode="auto">
          <a:xfrm>
            <a:off x="5224463" y="3770313"/>
            <a:ext cx="1114425" cy="344487"/>
          </a:xfrm>
          <a:prstGeom prst="rect">
            <a:avLst/>
          </a:prstGeom>
          <a:solidFill>
            <a:srgbClr val="FF99CC"/>
          </a:solidFill>
          <a:ln w="22225" algn="ctr">
            <a:solidFill>
              <a:srgbClr val="8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800">
                <a:solidFill>
                  <a:srgbClr val="002060"/>
                </a:solidFill>
                <a:latin typeface="Arial" charset="0"/>
              </a:rPr>
              <a:t>RA .. fact</a:t>
            </a:r>
          </a:p>
        </p:txBody>
      </p:sp>
      <p:sp>
        <p:nvSpPr>
          <p:cNvPr id="48" name="Rectangle 41"/>
          <p:cNvSpPr>
            <a:spLocks noChangeArrowheads="1"/>
          </p:cNvSpPr>
          <p:nvPr/>
        </p:nvSpPr>
        <p:spPr bwMode="auto">
          <a:xfrm>
            <a:off x="5224463" y="3424238"/>
            <a:ext cx="1114425" cy="346075"/>
          </a:xfrm>
          <a:prstGeom prst="rect">
            <a:avLst/>
          </a:prstGeom>
          <a:solidFill>
            <a:srgbClr val="FF99CC"/>
          </a:solidFill>
          <a:ln w="22225" algn="ctr">
            <a:solidFill>
              <a:srgbClr val="8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800">
                <a:solidFill>
                  <a:srgbClr val="002060"/>
                </a:solidFill>
                <a:latin typeface="Arial" charset="0"/>
              </a:rPr>
              <a:t>-</a:t>
            </a:r>
          </a:p>
        </p:txBody>
      </p:sp>
      <p:sp>
        <p:nvSpPr>
          <p:cNvPr id="49" name="Rectangle 42"/>
          <p:cNvSpPr>
            <a:spLocks noChangeArrowheads="1"/>
          </p:cNvSpPr>
          <p:nvPr/>
        </p:nvSpPr>
        <p:spPr bwMode="auto">
          <a:xfrm>
            <a:off x="5224463" y="3078163"/>
            <a:ext cx="1114425" cy="346075"/>
          </a:xfrm>
          <a:prstGeom prst="rect">
            <a:avLst/>
          </a:prstGeom>
          <a:solidFill>
            <a:srgbClr val="FF99CC"/>
          </a:solidFill>
          <a:ln w="22225" algn="ctr">
            <a:solidFill>
              <a:srgbClr val="8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800">
                <a:solidFill>
                  <a:srgbClr val="002060"/>
                </a:solidFill>
                <a:latin typeface="Arial" charset="0"/>
              </a:rPr>
              <a:t>n = 2</a:t>
            </a:r>
          </a:p>
        </p:txBody>
      </p:sp>
      <p:sp>
        <p:nvSpPr>
          <p:cNvPr id="50" name="Rectangle 43"/>
          <p:cNvSpPr>
            <a:spLocks noChangeArrowheads="1"/>
          </p:cNvSpPr>
          <p:nvPr/>
        </p:nvSpPr>
        <p:spPr bwMode="auto">
          <a:xfrm>
            <a:off x="5224463" y="2735263"/>
            <a:ext cx="1114425" cy="344487"/>
          </a:xfrm>
          <a:prstGeom prst="rect">
            <a:avLst/>
          </a:prstGeom>
          <a:solidFill>
            <a:srgbClr val="FFFF99"/>
          </a:solidFill>
          <a:ln w="22225" algn="ctr">
            <a:solidFill>
              <a:srgbClr val="8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800">
                <a:solidFill>
                  <a:srgbClr val="002060"/>
                </a:solidFill>
                <a:latin typeface="Arial" charset="0"/>
              </a:rPr>
              <a:t>RA .. fact</a:t>
            </a:r>
          </a:p>
        </p:txBody>
      </p:sp>
      <p:sp>
        <p:nvSpPr>
          <p:cNvPr id="51" name="Rectangle 44"/>
          <p:cNvSpPr>
            <a:spLocks noChangeArrowheads="1"/>
          </p:cNvSpPr>
          <p:nvPr/>
        </p:nvSpPr>
        <p:spPr bwMode="auto">
          <a:xfrm>
            <a:off x="5224463" y="2389188"/>
            <a:ext cx="1114425" cy="346075"/>
          </a:xfrm>
          <a:prstGeom prst="rect">
            <a:avLst/>
          </a:prstGeom>
          <a:solidFill>
            <a:srgbClr val="FFFF99"/>
          </a:solidFill>
          <a:ln w="22225" algn="ctr">
            <a:solidFill>
              <a:srgbClr val="8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800">
                <a:solidFill>
                  <a:srgbClr val="002060"/>
                </a:solidFill>
                <a:latin typeface="Arial" charset="0"/>
              </a:rPr>
              <a:t>1*1 = 1</a:t>
            </a:r>
          </a:p>
        </p:txBody>
      </p:sp>
      <p:sp>
        <p:nvSpPr>
          <p:cNvPr id="52" name="Rectangle 45"/>
          <p:cNvSpPr>
            <a:spLocks noChangeArrowheads="1"/>
          </p:cNvSpPr>
          <p:nvPr/>
        </p:nvSpPr>
        <p:spPr bwMode="auto">
          <a:xfrm>
            <a:off x="5224463" y="2043113"/>
            <a:ext cx="1114425" cy="346075"/>
          </a:xfrm>
          <a:prstGeom prst="rect">
            <a:avLst/>
          </a:prstGeom>
          <a:solidFill>
            <a:srgbClr val="FFFF99"/>
          </a:solidFill>
          <a:ln w="22225" algn="ctr">
            <a:solidFill>
              <a:srgbClr val="8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800">
                <a:solidFill>
                  <a:srgbClr val="002060"/>
                </a:solidFill>
                <a:latin typeface="Arial" charset="0"/>
              </a:rPr>
              <a:t>n = 1</a:t>
            </a:r>
          </a:p>
        </p:txBody>
      </p:sp>
      <p:sp>
        <p:nvSpPr>
          <p:cNvPr id="53" name="Rectangle 46"/>
          <p:cNvSpPr>
            <a:spLocks noChangeArrowheads="1"/>
          </p:cNvSpPr>
          <p:nvPr/>
        </p:nvSpPr>
        <p:spPr bwMode="auto">
          <a:xfrm>
            <a:off x="6453188" y="5151438"/>
            <a:ext cx="1122362" cy="654050"/>
          </a:xfrm>
          <a:prstGeom prst="rect">
            <a:avLst/>
          </a:prstGeom>
          <a:solidFill>
            <a:srgbClr val="C0C0C0"/>
          </a:solidFill>
          <a:ln w="22225" algn="ctr">
            <a:solidFill>
              <a:srgbClr val="8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>
              <a:solidFill>
                <a:srgbClr val="002060"/>
              </a:solidFill>
            </a:endParaRPr>
          </a:p>
        </p:txBody>
      </p:sp>
      <p:sp>
        <p:nvSpPr>
          <p:cNvPr id="54" name="Rectangle 47"/>
          <p:cNvSpPr>
            <a:spLocks noChangeArrowheads="1"/>
          </p:cNvSpPr>
          <p:nvPr/>
        </p:nvSpPr>
        <p:spPr bwMode="auto">
          <a:xfrm>
            <a:off x="6453188" y="4806950"/>
            <a:ext cx="1122362" cy="344488"/>
          </a:xfrm>
          <a:prstGeom prst="rect">
            <a:avLst/>
          </a:prstGeom>
          <a:solidFill>
            <a:srgbClr val="FFE699"/>
          </a:solidFill>
          <a:ln w="22225" algn="ctr">
            <a:solidFill>
              <a:srgbClr val="8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800">
                <a:solidFill>
                  <a:srgbClr val="002060"/>
                </a:solidFill>
                <a:latin typeface="Arial" charset="0"/>
              </a:rPr>
              <a:t>RA .. main</a:t>
            </a:r>
          </a:p>
        </p:txBody>
      </p:sp>
      <p:sp>
        <p:nvSpPr>
          <p:cNvPr id="55" name="Rectangle 48"/>
          <p:cNvSpPr>
            <a:spLocks noChangeArrowheads="1"/>
          </p:cNvSpPr>
          <p:nvPr/>
        </p:nvSpPr>
        <p:spPr bwMode="auto">
          <a:xfrm>
            <a:off x="6453188" y="4460875"/>
            <a:ext cx="1114425" cy="346075"/>
          </a:xfrm>
          <a:prstGeom prst="rect">
            <a:avLst/>
          </a:prstGeom>
          <a:solidFill>
            <a:srgbClr val="FFE699"/>
          </a:solidFill>
          <a:ln w="22225" algn="ctr">
            <a:solidFill>
              <a:srgbClr val="8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800">
                <a:solidFill>
                  <a:srgbClr val="002060"/>
                </a:solidFill>
                <a:latin typeface="Arial" charset="0"/>
              </a:rPr>
              <a:t>-</a:t>
            </a:r>
          </a:p>
        </p:txBody>
      </p:sp>
      <p:sp>
        <p:nvSpPr>
          <p:cNvPr id="56" name="Rectangle 49"/>
          <p:cNvSpPr>
            <a:spLocks noChangeArrowheads="1"/>
          </p:cNvSpPr>
          <p:nvPr/>
        </p:nvSpPr>
        <p:spPr bwMode="auto">
          <a:xfrm>
            <a:off x="6453188" y="4114800"/>
            <a:ext cx="1114425" cy="346075"/>
          </a:xfrm>
          <a:prstGeom prst="rect">
            <a:avLst/>
          </a:prstGeom>
          <a:solidFill>
            <a:srgbClr val="FFE699"/>
          </a:solidFill>
          <a:ln w="22225" algn="ctr">
            <a:solidFill>
              <a:srgbClr val="8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800">
                <a:solidFill>
                  <a:srgbClr val="002060"/>
                </a:solidFill>
                <a:latin typeface="Arial" charset="0"/>
              </a:rPr>
              <a:t>n = 3</a:t>
            </a:r>
          </a:p>
        </p:txBody>
      </p:sp>
      <p:sp>
        <p:nvSpPr>
          <p:cNvPr id="57" name="Rectangle 50"/>
          <p:cNvSpPr>
            <a:spLocks noChangeArrowheads="1"/>
          </p:cNvSpPr>
          <p:nvPr/>
        </p:nvSpPr>
        <p:spPr bwMode="auto">
          <a:xfrm>
            <a:off x="6453188" y="3770313"/>
            <a:ext cx="1122362" cy="344487"/>
          </a:xfrm>
          <a:prstGeom prst="rect">
            <a:avLst/>
          </a:prstGeom>
          <a:solidFill>
            <a:srgbClr val="FF99CC"/>
          </a:solidFill>
          <a:ln w="22225" algn="ctr">
            <a:solidFill>
              <a:srgbClr val="8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800">
                <a:solidFill>
                  <a:srgbClr val="002060"/>
                </a:solidFill>
                <a:latin typeface="Arial" charset="0"/>
              </a:rPr>
              <a:t>RA .. fact</a:t>
            </a:r>
          </a:p>
        </p:txBody>
      </p:sp>
      <p:sp>
        <p:nvSpPr>
          <p:cNvPr id="58" name="Rectangle 51"/>
          <p:cNvSpPr>
            <a:spLocks noChangeArrowheads="1"/>
          </p:cNvSpPr>
          <p:nvPr/>
        </p:nvSpPr>
        <p:spPr bwMode="auto">
          <a:xfrm>
            <a:off x="6453188" y="3424238"/>
            <a:ext cx="1114425" cy="346075"/>
          </a:xfrm>
          <a:prstGeom prst="rect">
            <a:avLst/>
          </a:prstGeom>
          <a:solidFill>
            <a:srgbClr val="FF99CC"/>
          </a:solidFill>
          <a:ln w="22225" algn="ctr">
            <a:solidFill>
              <a:srgbClr val="8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800">
                <a:solidFill>
                  <a:srgbClr val="002060"/>
                </a:solidFill>
                <a:latin typeface="Arial" charset="0"/>
              </a:rPr>
              <a:t>2*1 = 2</a:t>
            </a:r>
          </a:p>
        </p:txBody>
      </p:sp>
      <p:sp>
        <p:nvSpPr>
          <p:cNvPr id="59" name="Rectangle 52"/>
          <p:cNvSpPr>
            <a:spLocks noChangeArrowheads="1"/>
          </p:cNvSpPr>
          <p:nvPr/>
        </p:nvSpPr>
        <p:spPr bwMode="auto">
          <a:xfrm>
            <a:off x="6453188" y="3078163"/>
            <a:ext cx="1114425" cy="346075"/>
          </a:xfrm>
          <a:prstGeom prst="rect">
            <a:avLst/>
          </a:prstGeom>
          <a:solidFill>
            <a:srgbClr val="FF99CC"/>
          </a:solidFill>
          <a:ln w="22225" algn="ctr">
            <a:solidFill>
              <a:srgbClr val="8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800">
                <a:solidFill>
                  <a:srgbClr val="002060"/>
                </a:solidFill>
                <a:latin typeface="Arial" charset="0"/>
              </a:rPr>
              <a:t>n = 2</a:t>
            </a:r>
          </a:p>
        </p:txBody>
      </p:sp>
      <p:sp>
        <p:nvSpPr>
          <p:cNvPr id="60" name="Rectangle 53"/>
          <p:cNvSpPr>
            <a:spLocks noChangeArrowheads="1"/>
          </p:cNvSpPr>
          <p:nvPr/>
        </p:nvSpPr>
        <p:spPr bwMode="auto">
          <a:xfrm>
            <a:off x="7683500" y="5153025"/>
            <a:ext cx="1114425" cy="654050"/>
          </a:xfrm>
          <a:prstGeom prst="rect">
            <a:avLst/>
          </a:prstGeom>
          <a:solidFill>
            <a:srgbClr val="C0C0C0"/>
          </a:solidFill>
          <a:ln w="22225" algn="ctr">
            <a:solidFill>
              <a:srgbClr val="8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>
              <a:solidFill>
                <a:srgbClr val="002060"/>
              </a:solidFill>
            </a:endParaRPr>
          </a:p>
        </p:txBody>
      </p:sp>
      <p:sp>
        <p:nvSpPr>
          <p:cNvPr id="61" name="Rectangle 54"/>
          <p:cNvSpPr>
            <a:spLocks noChangeArrowheads="1"/>
          </p:cNvSpPr>
          <p:nvPr/>
        </p:nvSpPr>
        <p:spPr bwMode="auto">
          <a:xfrm>
            <a:off x="7683500" y="4808538"/>
            <a:ext cx="1114425" cy="344487"/>
          </a:xfrm>
          <a:prstGeom prst="rect">
            <a:avLst/>
          </a:prstGeom>
          <a:solidFill>
            <a:srgbClr val="FFE699"/>
          </a:solidFill>
          <a:ln w="22225" algn="ctr">
            <a:solidFill>
              <a:srgbClr val="8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800">
                <a:solidFill>
                  <a:srgbClr val="002060"/>
                </a:solidFill>
                <a:latin typeface="Arial" charset="0"/>
              </a:rPr>
              <a:t>RA .. main</a:t>
            </a:r>
          </a:p>
        </p:txBody>
      </p:sp>
      <p:sp>
        <p:nvSpPr>
          <p:cNvPr id="62" name="Rectangle 55"/>
          <p:cNvSpPr>
            <a:spLocks noChangeArrowheads="1"/>
          </p:cNvSpPr>
          <p:nvPr/>
        </p:nvSpPr>
        <p:spPr bwMode="auto">
          <a:xfrm>
            <a:off x="7683500" y="4462463"/>
            <a:ext cx="1106488" cy="346075"/>
          </a:xfrm>
          <a:prstGeom prst="rect">
            <a:avLst/>
          </a:prstGeom>
          <a:solidFill>
            <a:srgbClr val="FFE699"/>
          </a:solidFill>
          <a:ln w="22225" algn="ctr">
            <a:solidFill>
              <a:srgbClr val="8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800">
                <a:solidFill>
                  <a:srgbClr val="002060"/>
                </a:solidFill>
                <a:latin typeface="Arial" charset="0"/>
              </a:rPr>
              <a:t>3*2 = 6</a:t>
            </a:r>
          </a:p>
        </p:txBody>
      </p:sp>
      <p:sp>
        <p:nvSpPr>
          <p:cNvPr id="63" name="Rectangle 56"/>
          <p:cNvSpPr>
            <a:spLocks noChangeArrowheads="1"/>
          </p:cNvSpPr>
          <p:nvPr/>
        </p:nvSpPr>
        <p:spPr bwMode="auto">
          <a:xfrm>
            <a:off x="7683500" y="4116388"/>
            <a:ext cx="1106488" cy="346075"/>
          </a:xfrm>
          <a:prstGeom prst="rect">
            <a:avLst/>
          </a:prstGeom>
          <a:solidFill>
            <a:srgbClr val="FFE699"/>
          </a:solidFill>
          <a:ln w="22225" algn="ctr">
            <a:solidFill>
              <a:srgbClr val="8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800">
                <a:solidFill>
                  <a:srgbClr val="002060"/>
                </a:solidFill>
                <a:latin typeface="Arial" charset="0"/>
              </a:rPr>
              <a:t>n = 3</a:t>
            </a:r>
          </a:p>
        </p:txBody>
      </p:sp>
      <p:sp>
        <p:nvSpPr>
          <p:cNvPr id="64" name="Line 57"/>
          <p:cNvSpPr>
            <a:spLocks noChangeShapeType="1"/>
          </p:cNvSpPr>
          <p:nvPr/>
        </p:nvSpPr>
        <p:spPr bwMode="auto">
          <a:xfrm>
            <a:off x="731838" y="817563"/>
            <a:ext cx="6989762" cy="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65" name="Text Box 58"/>
          <p:cNvSpPr txBox="1">
            <a:spLocks noChangeArrowheads="1"/>
          </p:cNvSpPr>
          <p:nvPr/>
        </p:nvSpPr>
        <p:spPr bwMode="auto">
          <a:xfrm>
            <a:off x="846138" y="317500"/>
            <a:ext cx="68357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E699"/>
                </a:solidFill>
              </a14:hiddenFill>
            </a:ext>
            <a:ext uri="{91240B29-F687-4F45-9708-019B960494DF}">
              <a14:hiddenLine xmlns:a14="http://schemas.microsoft.com/office/drawing/2010/main" w="22225" algn="ctr">
                <a:solidFill>
                  <a:srgbClr val="8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dirty="0">
                <a:solidFill>
                  <a:srgbClr val="7030A0"/>
                </a:solidFill>
                <a:latin typeface="Arial" charset="0"/>
              </a:rPr>
              <a:t>TRACE OF THE STACK DURING EXECUTION</a:t>
            </a:r>
          </a:p>
        </p:txBody>
      </p:sp>
      <p:sp>
        <p:nvSpPr>
          <p:cNvPr id="66" name="Text Box 59"/>
          <p:cNvSpPr txBox="1">
            <a:spLocks noChangeArrowheads="1"/>
          </p:cNvSpPr>
          <p:nvPr/>
        </p:nvSpPr>
        <p:spPr bwMode="auto">
          <a:xfrm>
            <a:off x="309563" y="2162175"/>
            <a:ext cx="13081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E699"/>
                </a:solidFill>
              </a14:hiddenFill>
            </a:ext>
            <a:ext uri="{91240B29-F687-4F45-9708-019B960494DF}">
              <a14:hiddenLine xmlns:a14="http://schemas.microsoft.com/office/drawing/2010/main" w="22225" algn="ctr">
                <a:solidFill>
                  <a:srgbClr val="8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0" dirty="0">
                <a:solidFill>
                  <a:srgbClr val="002060"/>
                </a:solidFill>
                <a:latin typeface="Arial" charset="0"/>
              </a:rPr>
              <a:t>main calls fact</a:t>
            </a:r>
          </a:p>
        </p:txBody>
      </p:sp>
      <p:sp>
        <p:nvSpPr>
          <p:cNvPr id="67" name="Line 60"/>
          <p:cNvSpPr>
            <a:spLocks noChangeShapeType="1"/>
          </p:cNvSpPr>
          <p:nvPr/>
        </p:nvSpPr>
        <p:spPr bwMode="auto">
          <a:xfrm>
            <a:off x="693738" y="3438525"/>
            <a:ext cx="0" cy="460375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N">
              <a:solidFill>
                <a:srgbClr val="002060"/>
              </a:solidFill>
            </a:endParaRPr>
          </a:p>
        </p:txBody>
      </p:sp>
      <p:sp>
        <p:nvSpPr>
          <p:cNvPr id="68" name="Text Box 61"/>
          <p:cNvSpPr txBox="1">
            <a:spLocks noChangeArrowheads="1"/>
          </p:cNvSpPr>
          <p:nvPr/>
        </p:nvSpPr>
        <p:spPr bwMode="auto">
          <a:xfrm>
            <a:off x="7721600" y="2084388"/>
            <a:ext cx="14224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E699"/>
                </a:solidFill>
              </a14:hiddenFill>
            </a:ext>
            <a:ext uri="{91240B29-F687-4F45-9708-019B960494DF}">
              <a14:hiddenLine xmlns:a14="http://schemas.microsoft.com/office/drawing/2010/main" w="22225" algn="ctr">
                <a:solidFill>
                  <a:srgbClr val="8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0" dirty="0">
                <a:solidFill>
                  <a:srgbClr val="002060"/>
                </a:solidFill>
                <a:latin typeface="Arial" charset="0"/>
              </a:rPr>
              <a:t>fact returns to main</a:t>
            </a:r>
          </a:p>
        </p:txBody>
      </p:sp>
      <p:sp>
        <p:nvSpPr>
          <p:cNvPr id="69" name="Line 62"/>
          <p:cNvSpPr>
            <a:spLocks noChangeShapeType="1"/>
          </p:cNvSpPr>
          <p:nvPr/>
        </p:nvSpPr>
        <p:spPr bwMode="auto">
          <a:xfrm flipV="1">
            <a:off x="8181975" y="3194050"/>
            <a:ext cx="0" cy="80645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N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0107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Lecture #05: © DSamanta</a:t>
            </a:r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CS 10001 : Programming and Data Structures</a:t>
            </a:r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D51A-C1C7-4F6F-ADB4-90C3724E8DB4}" type="slidenum">
              <a:rPr lang="en-IN" smtClean="0"/>
              <a:t>36</a:t>
            </a:fld>
            <a:endParaRPr lang="en-IN"/>
          </a:p>
        </p:txBody>
      </p:sp>
      <p:sp>
        <p:nvSpPr>
          <p:cNvPr id="7" name="Rectangle 6"/>
          <p:cNvSpPr/>
          <p:nvPr/>
        </p:nvSpPr>
        <p:spPr>
          <a:xfrm>
            <a:off x="1043608" y="548679"/>
            <a:ext cx="6984776" cy="646331"/>
          </a:xfrm>
          <a:prstGeom prst="rect">
            <a:avLst/>
          </a:prstGeom>
          <a:gradFill>
            <a:gsLst>
              <a:gs pos="0">
                <a:schemeClr val="tx2">
                  <a:lumMod val="20000"/>
                  <a:lumOff val="8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25400"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Trace the activation records for the following version of Fibonacci sequence.</a:t>
            </a:r>
          </a:p>
        </p:txBody>
      </p:sp>
      <p:sp>
        <p:nvSpPr>
          <p:cNvPr id="8" name="Rectangle 7"/>
          <p:cNvSpPr/>
          <p:nvPr/>
        </p:nvSpPr>
        <p:spPr>
          <a:xfrm>
            <a:off x="468078" y="317846"/>
            <a:ext cx="480828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6600" dirty="0">
                <a:solidFill>
                  <a:srgbClr val="FF0000"/>
                </a:solidFill>
              </a:rPr>
              <a:t>?</a:t>
            </a: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1979712" y="1385289"/>
            <a:ext cx="4896526" cy="4116387"/>
          </a:xfrm>
          <a:prstGeom prst="rect">
            <a:avLst/>
          </a:prstGeom>
          <a:solidFill>
            <a:schemeClr val="accent6">
              <a:lumMod val="20000"/>
              <a:lumOff val="80000"/>
              <a:alpha val="50000"/>
            </a:schemeClr>
          </a:solidFill>
          <a:ln w="25400">
            <a:solidFill>
              <a:srgbClr val="C00000"/>
            </a:solidFill>
          </a:ln>
          <a:effectLst/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#include &lt;</a:t>
            </a:r>
            <a:r>
              <a:rPr lang="en-US" sz="2000" dirty="0" err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stdio.h</a:t>
            </a:r>
            <a:r>
              <a:rPr lang="en-US" sz="2000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&gt;</a:t>
            </a:r>
          </a:p>
          <a:p>
            <a:r>
              <a:rPr lang="en-US" sz="2000" dirty="0" err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int</a:t>
            </a:r>
            <a:r>
              <a:rPr lang="en-US" sz="2000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   f (</a:t>
            </a:r>
            <a:r>
              <a:rPr lang="en-US" sz="2000" dirty="0" err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int</a:t>
            </a:r>
            <a:r>
              <a:rPr lang="en-US" sz="2000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 n)</a:t>
            </a:r>
          </a:p>
          <a:p>
            <a:r>
              <a:rPr lang="en-US" sz="2000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{</a:t>
            </a:r>
          </a:p>
          <a:p>
            <a:r>
              <a:rPr lang="en-US" sz="2000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     </a:t>
            </a:r>
            <a:r>
              <a:rPr lang="en-US" sz="2000" dirty="0" err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int</a:t>
            </a:r>
            <a:r>
              <a:rPr lang="en-US" sz="2000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 a, b;</a:t>
            </a:r>
          </a:p>
          <a:p>
            <a:r>
              <a:rPr lang="en-US" sz="2000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     if  (n  &lt; 2)   return (n);</a:t>
            </a:r>
          </a:p>
          <a:p>
            <a:r>
              <a:rPr lang="en-US" sz="2000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     else  {</a:t>
            </a:r>
          </a:p>
          <a:p>
            <a:r>
              <a:rPr lang="en-US" sz="2000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       a = f(n-1);</a:t>
            </a:r>
          </a:p>
          <a:p>
            <a:r>
              <a:rPr lang="en-US" sz="2000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       b = f(n-2);</a:t>
            </a:r>
          </a:p>
          <a:p>
            <a:r>
              <a:rPr lang="en-US" sz="2000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       return (</a:t>
            </a:r>
            <a:r>
              <a:rPr lang="en-US" sz="2000" dirty="0" err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a+b</a:t>
            </a:r>
            <a:r>
              <a:rPr lang="en-US" sz="2000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);  }</a:t>
            </a:r>
          </a:p>
          <a:p>
            <a:r>
              <a:rPr lang="en-US" sz="2000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}</a:t>
            </a:r>
          </a:p>
          <a:p>
            <a:endParaRPr lang="en-US" sz="1000" dirty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cs typeface="Times New Roman" pitchFamily="18" charset="0"/>
            </a:endParaRPr>
          </a:p>
          <a:p>
            <a:r>
              <a:rPr lang="en-US" sz="1800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main() {</a:t>
            </a:r>
          </a:p>
          <a:p>
            <a:r>
              <a:rPr lang="en-US" sz="1800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    </a:t>
            </a:r>
            <a:r>
              <a:rPr lang="en-US" sz="1800" dirty="0" err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printf</a:t>
            </a:r>
            <a:r>
              <a:rPr lang="en-US" sz="1800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(“Fib(4) is: %d \n”, f(4));</a:t>
            </a:r>
          </a:p>
          <a:p>
            <a:r>
              <a:rPr lang="en-US" sz="1800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}</a:t>
            </a:r>
          </a:p>
        </p:txBody>
      </p:sp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7166986" y="3443483"/>
            <a:ext cx="1535112" cy="960437"/>
          </a:xfrm>
          <a:prstGeom prst="rect">
            <a:avLst/>
          </a:prstGeom>
          <a:solidFill>
            <a:srgbClr val="FFE699"/>
          </a:solidFill>
          <a:ln w="22225" algn="ctr">
            <a:solidFill>
              <a:srgbClr val="8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800" dirty="0">
                <a:solidFill>
                  <a:srgbClr val="002060"/>
                </a:solidFill>
                <a:latin typeface="Arial" charset="0"/>
              </a:rPr>
              <a:t>Return </a:t>
            </a:r>
            <a:r>
              <a:rPr lang="en-US" sz="1800" dirty="0" err="1">
                <a:solidFill>
                  <a:srgbClr val="002060"/>
                </a:solidFill>
                <a:latin typeface="Arial" charset="0"/>
              </a:rPr>
              <a:t>Addr</a:t>
            </a:r>
            <a:endParaRPr lang="en-US" sz="1800" dirty="0">
              <a:solidFill>
                <a:srgbClr val="002060"/>
              </a:solidFill>
              <a:latin typeface="Arial" charset="0"/>
            </a:endParaRPr>
          </a:p>
          <a:p>
            <a:pPr algn="ctr"/>
            <a:r>
              <a:rPr lang="en-US" sz="1800" dirty="0">
                <a:solidFill>
                  <a:srgbClr val="002060"/>
                </a:solidFill>
                <a:latin typeface="Arial" charset="0"/>
              </a:rPr>
              <a:t>(either </a:t>
            </a:r>
            <a:r>
              <a:rPr lang="en-US" sz="1800" dirty="0">
                <a:solidFill>
                  <a:srgbClr val="C00000"/>
                </a:solidFill>
                <a:latin typeface="Arial" charset="0"/>
              </a:rPr>
              <a:t>main</a:t>
            </a:r>
            <a:r>
              <a:rPr lang="en-US" sz="1800" dirty="0">
                <a:latin typeface="Arial" charset="0"/>
              </a:rPr>
              <a:t>, </a:t>
            </a:r>
          </a:p>
          <a:p>
            <a:pPr algn="ctr"/>
            <a:r>
              <a:rPr lang="en-US" sz="1800" dirty="0">
                <a:solidFill>
                  <a:srgbClr val="002060"/>
                </a:solidFill>
                <a:latin typeface="Arial" charset="0"/>
              </a:rPr>
              <a:t>or</a:t>
            </a:r>
            <a:r>
              <a:rPr lang="en-US" sz="1800" dirty="0">
                <a:latin typeface="Arial" charset="0"/>
              </a:rPr>
              <a:t> </a:t>
            </a:r>
            <a:r>
              <a:rPr lang="en-US" sz="1800" dirty="0">
                <a:solidFill>
                  <a:srgbClr val="C00000"/>
                </a:solidFill>
                <a:latin typeface="Arial" charset="0"/>
              </a:rPr>
              <a:t>X</a:t>
            </a:r>
            <a:r>
              <a:rPr lang="en-US" sz="1800" dirty="0">
                <a:solidFill>
                  <a:srgbClr val="002060"/>
                </a:solidFill>
                <a:latin typeface="Arial" charset="0"/>
              </a:rPr>
              <a:t>, or </a:t>
            </a:r>
            <a:r>
              <a:rPr lang="en-US" sz="1800" dirty="0">
                <a:solidFill>
                  <a:srgbClr val="C00000"/>
                </a:solidFill>
                <a:latin typeface="Arial" charset="0"/>
              </a:rPr>
              <a:t>Y</a:t>
            </a:r>
            <a:r>
              <a:rPr lang="en-US" sz="1800" dirty="0">
                <a:solidFill>
                  <a:srgbClr val="002060"/>
                </a:solidFill>
                <a:latin typeface="Arial" charset="0"/>
              </a:rPr>
              <a:t>)</a:t>
            </a:r>
          </a:p>
        </p:txBody>
      </p:sp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7166986" y="3097408"/>
            <a:ext cx="1535112" cy="346075"/>
          </a:xfrm>
          <a:prstGeom prst="rect">
            <a:avLst/>
          </a:prstGeom>
          <a:solidFill>
            <a:srgbClr val="FFE699"/>
          </a:solidFill>
          <a:ln w="22225" algn="ctr">
            <a:solidFill>
              <a:srgbClr val="8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800" dirty="0">
                <a:solidFill>
                  <a:srgbClr val="002060"/>
                </a:solidFill>
                <a:latin typeface="Arial" charset="0"/>
              </a:rPr>
              <a:t>Return Value</a:t>
            </a:r>
          </a:p>
        </p:txBody>
      </p:sp>
      <p:sp>
        <p:nvSpPr>
          <p:cNvPr id="12" name="Rectangle 7"/>
          <p:cNvSpPr>
            <a:spLocks noChangeArrowheads="1"/>
          </p:cNvSpPr>
          <p:nvPr/>
        </p:nvSpPr>
        <p:spPr bwMode="auto">
          <a:xfrm>
            <a:off x="7166986" y="2060770"/>
            <a:ext cx="1535112" cy="1036638"/>
          </a:xfrm>
          <a:prstGeom prst="rect">
            <a:avLst/>
          </a:prstGeom>
          <a:solidFill>
            <a:srgbClr val="FFE699"/>
          </a:solidFill>
          <a:ln w="22225" algn="ctr">
            <a:solidFill>
              <a:srgbClr val="8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800" dirty="0">
                <a:solidFill>
                  <a:srgbClr val="002060"/>
                </a:solidFill>
                <a:latin typeface="Arial" charset="0"/>
              </a:rPr>
              <a:t>Local </a:t>
            </a:r>
          </a:p>
          <a:p>
            <a:pPr algn="ctr"/>
            <a:r>
              <a:rPr lang="en-US" sz="1800" dirty="0">
                <a:solidFill>
                  <a:srgbClr val="002060"/>
                </a:solidFill>
                <a:latin typeface="Arial" charset="0"/>
              </a:rPr>
              <a:t>Variables</a:t>
            </a:r>
          </a:p>
          <a:p>
            <a:pPr algn="ctr"/>
            <a:r>
              <a:rPr lang="en-US" sz="1800" dirty="0">
                <a:solidFill>
                  <a:srgbClr val="C00000"/>
                </a:solidFill>
                <a:latin typeface="Arial" charset="0"/>
              </a:rPr>
              <a:t>(n, a, b)</a:t>
            </a:r>
          </a:p>
        </p:txBody>
      </p:sp>
      <p:sp>
        <p:nvSpPr>
          <p:cNvPr id="13" name="Text Box 8"/>
          <p:cNvSpPr txBox="1">
            <a:spLocks noChangeArrowheads="1"/>
          </p:cNvSpPr>
          <p:nvPr/>
        </p:nvSpPr>
        <p:spPr bwMode="auto">
          <a:xfrm>
            <a:off x="329623" y="3277840"/>
            <a:ext cx="6143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E699"/>
                </a:solidFill>
              </a14:hiddenFill>
            </a:ext>
            <a:ext uri="{91240B29-F687-4F45-9708-019B960494DF}">
              <a14:hiddenLine xmlns:a14="http://schemas.microsoft.com/office/drawing/2010/main" w="22225" algn="ctr">
                <a:solidFill>
                  <a:srgbClr val="8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>
                <a:solidFill>
                  <a:srgbClr val="002060"/>
                </a:solidFill>
                <a:latin typeface="Arial" charset="0"/>
              </a:rPr>
              <a:t>   X</a:t>
            </a:r>
          </a:p>
        </p:txBody>
      </p:sp>
      <p:sp>
        <p:nvSpPr>
          <p:cNvPr id="14" name="Text Box 9"/>
          <p:cNvSpPr txBox="1">
            <a:spLocks noChangeArrowheads="1"/>
          </p:cNvSpPr>
          <p:nvPr/>
        </p:nvSpPr>
        <p:spPr bwMode="auto">
          <a:xfrm>
            <a:off x="329623" y="3934020"/>
            <a:ext cx="6143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E699"/>
                </a:solidFill>
              </a14:hiddenFill>
            </a:ext>
            <a:ext uri="{91240B29-F687-4F45-9708-019B960494DF}">
              <a14:hiddenLine xmlns:a14="http://schemas.microsoft.com/office/drawing/2010/main" w="22225" algn="ctr">
                <a:solidFill>
                  <a:srgbClr val="8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2060"/>
                </a:solidFill>
                <a:latin typeface="Arial" charset="0"/>
              </a:rPr>
              <a:t>   Y</a:t>
            </a:r>
          </a:p>
        </p:txBody>
      </p:sp>
      <p:sp>
        <p:nvSpPr>
          <p:cNvPr id="15" name="Line 10"/>
          <p:cNvSpPr>
            <a:spLocks noChangeShapeType="1"/>
          </p:cNvSpPr>
          <p:nvPr/>
        </p:nvSpPr>
        <p:spPr bwMode="auto">
          <a:xfrm>
            <a:off x="915692" y="3547659"/>
            <a:ext cx="1657350" cy="198438"/>
          </a:xfrm>
          <a:prstGeom prst="line">
            <a:avLst/>
          </a:prstGeom>
          <a:noFill/>
          <a:ln w="44450">
            <a:solidFill>
              <a:srgbClr val="C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16" name="Line 11"/>
          <p:cNvSpPr>
            <a:spLocks noChangeShapeType="1"/>
          </p:cNvSpPr>
          <p:nvPr/>
        </p:nvSpPr>
        <p:spPr bwMode="auto">
          <a:xfrm flipV="1">
            <a:off x="915692" y="4105470"/>
            <a:ext cx="1695450" cy="26987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17" name="Text Box 12"/>
          <p:cNvSpPr txBox="1">
            <a:spLocks noChangeArrowheads="1"/>
          </p:cNvSpPr>
          <p:nvPr/>
        </p:nvSpPr>
        <p:spPr bwMode="auto">
          <a:xfrm>
            <a:off x="2855336" y="5707258"/>
            <a:ext cx="996584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E699"/>
                </a:solidFill>
              </a14:hiddenFill>
            </a:ext>
            <a:ext uri="{91240B29-F687-4F45-9708-019B960494DF}">
              <a14:hiddenLine xmlns:a14="http://schemas.microsoft.com/office/drawing/2010/main" w="22225" algn="ctr">
                <a:solidFill>
                  <a:srgbClr val="8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>
                <a:solidFill>
                  <a:srgbClr val="002060"/>
                </a:solidFill>
                <a:latin typeface="Arial" charset="0"/>
              </a:rPr>
              <a:t>main</a:t>
            </a:r>
          </a:p>
        </p:txBody>
      </p:sp>
      <p:sp>
        <p:nvSpPr>
          <p:cNvPr id="18" name="Line 13"/>
          <p:cNvSpPr>
            <a:spLocks noChangeShapeType="1"/>
          </p:cNvSpPr>
          <p:nvPr/>
        </p:nvSpPr>
        <p:spPr bwMode="auto">
          <a:xfrm flipV="1">
            <a:off x="3172836" y="5210370"/>
            <a:ext cx="1536700" cy="538163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22515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mage result for Any question?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1710" y="1628800"/>
            <a:ext cx="2304256" cy="35843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ontent Placeholder 2"/>
          <p:cNvSpPr>
            <a:spLocks noGrp="1"/>
          </p:cNvSpPr>
          <p:nvPr>
            <p:ph idx="4294967295"/>
          </p:nvPr>
        </p:nvSpPr>
        <p:spPr>
          <a:xfrm>
            <a:off x="467544" y="692696"/>
            <a:ext cx="8229600" cy="936104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altLang="zh-CN" sz="6000" dirty="0" smtClean="0"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Any question?</a:t>
            </a:r>
          </a:p>
          <a:p>
            <a:pPr marL="0" indent="0" algn="ctr">
              <a:buNone/>
            </a:pPr>
            <a:endParaRPr lang="en-US" altLang="zh-CN" sz="2000" dirty="0">
              <a:solidFill>
                <a:srgbClr val="FF00FF"/>
              </a:solidFill>
              <a:ea typeface="宋体" pitchFamily="2" charset="-122"/>
            </a:endParaRPr>
          </a:p>
          <a:p>
            <a:pPr marL="0" indent="0">
              <a:buNone/>
            </a:pPr>
            <a:endParaRPr lang="en-IN" altLang="zh-CN" sz="2000" dirty="0" smtClean="0">
              <a:solidFill>
                <a:srgbClr val="FF00FF"/>
              </a:solidFill>
              <a:ea typeface="宋体" pitchFamily="2" charset="-122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83568" y="5301208"/>
            <a:ext cx="770485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IN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You may post your question(s) at the “Discussion Forum” maintained in the course Web page.</a:t>
            </a:r>
            <a:endParaRPr lang="en-IN" sz="24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CS 10001 : Programming and Data Structures</a:t>
            </a:r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D51A-C1C7-4F6F-ADB4-90C3724E8DB4}" type="slidenum">
              <a:rPr lang="en-IN" smtClean="0"/>
              <a:t>37</a:t>
            </a:fld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Lecture #05: © DSamanta</a:t>
            </a:r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35958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idx="4294967295"/>
          </p:nvPr>
        </p:nvSpPr>
        <p:spPr>
          <a:xfrm>
            <a:off x="107504" y="404664"/>
            <a:ext cx="8229600" cy="936104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sz="48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Problems to Ponder…</a:t>
            </a:r>
          </a:p>
          <a:p>
            <a:pPr marL="0" indent="0" algn="ctr">
              <a:buNone/>
            </a:pPr>
            <a:endParaRPr lang="en-US" altLang="zh-CN" sz="2000" dirty="0">
              <a:solidFill>
                <a:srgbClr val="FF00FF"/>
              </a:solidFill>
              <a:ea typeface="宋体" pitchFamily="2" charset="-122"/>
            </a:endParaRPr>
          </a:p>
          <a:p>
            <a:pPr marL="0" indent="0">
              <a:buNone/>
            </a:pPr>
            <a:endParaRPr lang="en-IN" altLang="zh-CN" sz="2000" dirty="0" smtClean="0">
              <a:solidFill>
                <a:srgbClr val="FF00FF"/>
              </a:solidFill>
              <a:ea typeface="宋体" pitchFamily="2" charset="-122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dirty="0" smtClean="0"/>
              <a:t>CS 10001 : Programming and Data Structures</a:t>
            </a:r>
            <a:endParaRPr lang="en-IN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D51A-C1C7-4F6F-ADB4-90C3724E8DB4}" type="slidenum">
              <a:rPr lang="en-IN" smtClean="0"/>
              <a:t>38</a:t>
            </a:fld>
            <a:endParaRPr lang="en-IN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Lecture #05: © DSamanta</a:t>
            </a:r>
            <a:endParaRPr lang="en-IN" sz="1000" b="0" i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Content Placeholder 2"/>
              <p:cNvSpPr>
                <a:spLocks noGrp="1"/>
              </p:cNvSpPr>
              <p:nvPr>
                <p:ph idx="4294967295"/>
              </p:nvPr>
            </p:nvSpPr>
            <p:spPr>
              <a:xfrm>
                <a:off x="457200" y="1600200"/>
                <a:ext cx="8363272" cy="4525963"/>
              </a:xfrm>
              <a:prstGeom prst="rect">
                <a:avLst/>
              </a:prstGeom>
            </p:spPr>
            <p:txBody>
              <a:bodyPr>
                <a:normAutofit/>
              </a:bodyPr>
              <a:lstStyle/>
              <a:p>
                <a:pPr marL="502920" indent="-457200">
                  <a:lnSpc>
                    <a:spcPct val="150000"/>
                  </a:lnSpc>
                  <a:buFont typeface="+mj-lt"/>
                  <a:buAutoNum type="arabicPeriod"/>
                </a:pPr>
                <a:r>
                  <a:rPr lang="en-US" sz="14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Add a counter to count the number of function calls occurs in each of the sample recursive programs discussed in this lecture slides.</a:t>
                </a:r>
              </a:p>
              <a:p>
                <a:pPr marL="502920" indent="-457200">
                  <a:lnSpc>
                    <a:spcPct val="150000"/>
                  </a:lnSpc>
                  <a:buFont typeface="+mj-lt"/>
                  <a:buAutoNum type="arabicPeriod"/>
                </a:pPr>
                <a:r>
                  <a:rPr lang="en-US" sz="14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If a local variable is defined in side the body of recursive function, what will happen to the values of that variables?</a:t>
                </a:r>
              </a:p>
              <a:p>
                <a:pPr marL="502920" indent="-457200">
                  <a:lnSpc>
                    <a:spcPct val="150000"/>
                  </a:lnSpc>
                  <a:buFont typeface="+mj-lt"/>
                  <a:buAutoNum type="arabicPeriod"/>
                </a:pPr>
                <a:r>
                  <a:rPr lang="en-US" sz="14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Formulate each of the following algebraic formulas in recursive forms.</a:t>
                </a:r>
              </a:p>
              <a:p>
                <a:pPr marL="822960" lvl="1" indent="-457200">
                  <a:lnSpc>
                    <a:spcPct val="150000"/>
                  </a:lnSpc>
                  <a:buFont typeface="+mj-lt"/>
                  <a:buAutoNum type="alphaLcParenR"/>
                </a:pPr>
                <a:r>
                  <a:rPr lang="en-US" sz="1200" dirty="0" smtClean="0">
                    <a:solidFill>
                      <a:schemeClr val="tx1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sum = a[0] + a[1] + a[2] + … + a[size], </a:t>
                </a:r>
                <a:r>
                  <a:rPr lang="en-US" sz="12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where  </a:t>
                </a:r>
                <a:r>
                  <a:rPr lang="en-US" sz="1200" dirty="0" smtClean="0">
                    <a:solidFill>
                      <a:schemeClr val="tx1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a[size]</a:t>
                </a:r>
                <a:r>
                  <a:rPr lang="en-US" sz="12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is an array of integer with size </a:t>
                </a:r>
                <a:r>
                  <a:rPr lang="en-US" sz="1200" dirty="0" err="1" smtClean="0">
                    <a:solidFill>
                      <a:schemeClr val="tx1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size</a:t>
                </a:r>
                <a:r>
                  <a:rPr lang="en-US" sz="12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.</a:t>
                </a:r>
              </a:p>
              <a:p>
                <a:pPr marL="822960" lvl="1" indent="-457200">
                  <a:lnSpc>
                    <a:spcPct val="150000"/>
                  </a:lnSpc>
                  <a:buFont typeface="+mj-lt"/>
                  <a:buAutoNum type="alphaLcParenR"/>
                </a:pPr>
                <a:r>
                  <a:rPr lang="en-US" sz="1200" i="1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y</a:t>
                </a:r>
                <a:r>
                  <a:rPr lang="en-US" sz="12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= </a:t>
                </a:r>
                <a14:m>
                  <m:oMath xmlns:m="http://schemas.openxmlformats.org/officeDocument/2006/math">
                    <m:r>
                      <a:rPr lang="en-US" sz="1200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itchFamily="18" charset="0"/>
                      </a:rPr>
                      <m:t>1−</m:t>
                    </m:r>
                    <m:r>
                      <a:rPr lang="en-US" sz="1200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itchFamily="18" charset="0"/>
                      </a:rPr>
                      <m:t>𝑥</m:t>
                    </m:r>
                    <m:r>
                      <a:rPr lang="en-US" sz="1200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itchFamily="18" charset="0"/>
                      </a:rPr>
                      <m:t>+</m:t>
                    </m:r>
                    <m:f>
                      <m:fPr>
                        <m:ctrlPr>
                          <a:rPr lang="en-US" sz="12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1200" b="0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</m:ctrlPr>
                          </m:sSupPr>
                          <m:e>
                            <m:r>
                              <a:rPr lang="en-US" sz="1200" b="0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sz="1200" b="0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US" sz="12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2!</m:t>
                        </m:r>
                      </m:den>
                    </m:f>
                    <m:r>
                      <a:rPr lang="en-US" sz="1200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itchFamily="18" charset="0"/>
                      </a:rPr>
                      <m:t>−</m:t>
                    </m:r>
                    <m:f>
                      <m:fPr>
                        <m:ctrlPr>
                          <a:rPr lang="en-US" sz="12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1200" b="0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</m:ctrlPr>
                          </m:sSupPr>
                          <m:e>
                            <m:r>
                              <a:rPr lang="en-US" sz="1200" b="0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sz="1200" b="0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  <m:t>3</m:t>
                            </m:r>
                          </m:sup>
                        </m:sSup>
                      </m:num>
                      <m:den>
                        <m:r>
                          <a:rPr lang="en-US" sz="12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3!</m:t>
                        </m:r>
                      </m:den>
                    </m:f>
                    <m:r>
                      <a:rPr lang="en-US" sz="1200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itchFamily="18" charset="0"/>
                      </a:rPr>
                      <m:t>+</m:t>
                    </m:r>
                    <m:f>
                      <m:fPr>
                        <m:ctrlPr>
                          <a:rPr lang="en-US" sz="12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12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𝑥</m:t>
                        </m:r>
                        <m:r>
                          <a:rPr lang="en-US" sz="1200" b="0" i="1" baseline="3000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4</m:t>
                        </m:r>
                      </m:num>
                      <m:den>
                        <m:r>
                          <a:rPr lang="en-US" sz="12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4!</m:t>
                        </m:r>
                      </m:den>
                    </m:f>
                    <m:r>
                      <a:rPr lang="en-US" sz="1200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itchFamily="18" charset="0"/>
                      </a:rPr>
                      <m:t>−</m:t>
                    </m:r>
                    <m:r>
                      <a:rPr lang="en-US" sz="1200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itchFamily="18" charset="0"/>
                      </a:rPr>
                      <m:t>∙∙∙</m:t>
                    </m:r>
                    <m:sSup>
                      <m:sSupPr>
                        <m:ctrlPr>
                          <a:rPr lang="en-US" sz="12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1200" b="0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itchFamily="18" charset="0"/>
                              </a:rPr>
                            </m:ctrlPr>
                          </m:dPr>
                          <m:e>
                            <m:r>
                              <a:rPr lang="en-US" sz="1200" b="0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itchFamily="18" charset="0"/>
                              </a:rPr>
                              <m:t>−1</m:t>
                            </m:r>
                          </m:e>
                        </m:d>
                      </m:e>
                      <m:sup>
                        <m:r>
                          <a:rPr lang="en-US" sz="12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itchFamily="18" charset="0"/>
                          </a:rPr>
                          <m:t>𝑛</m:t>
                        </m:r>
                      </m:sup>
                    </m:sSup>
                    <m:f>
                      <m:fPr>
                        <m:ctrlPr>
                          <a:rPr lang="en-US" sz="12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1200" b="0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itchFamily="18" charset="0"/>
                              </a:rPr>
                            </m:ctrlPr>
                          </m:sSupPr>
                          <m:e>
                            <m:r>
                              <a:rPr lang="en-US" sz="1200" b="0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sz="1200" b="0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itchFamily="18" charset="0"/>
                              </a:rPr>
                              <m:t>𝑛</m:t>
                            </m:r>
                          </m:sup>
                        </m:sSup>
                      </m:num>
                      <m:den>
                        <m:r>
                          <a:rPr lang="en-US" sz="12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itchFamily="18" charset="0"/>
                          </a:rPr>
                          <m:t>𝑛</m:t>
                        </m:r>
                        <m:r>
                          <a:rPr lang="en-US" sz="12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itchFamily="18" charset="0"/>
                          </a:rPr>
                          <m:t>1</m:t>
                        </m:r>
                      </m:den>
                    </m:f>
                  </m:oMath>
                </a14:m>
                <a:endParaRPr lang="en-US" sz="14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marL="822960" lvl="1" indent="-457200">
                  <a:lnSpc>
                    <a:spcPct val="150000"/>
                  </a:lnSpc>
                  <a:buFont typeface="+mj-lt"/>
                  <a:buAutoNum type="alphaLcParenR"/>
                </a:pPr>
                <a14:m>
                  <m:oMath xmlns:m="http://schemas.openxmlformats.org/officeDocument/2006/math">
                    <m:r>
                      <a:rPr lang="en-US" sz="1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itchFamily="18" charset="0"/>
                      </a:rPr>
                      <m:t>𝑦</m:t>
                    </m:r>
                    <m:r>
                      <a:rPr lang="en-US" sz="1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itchFamily="18" charset="0"/>
                      </a:rPr>
                      <m:t>=</m:t>
                    </m:r>
                    <m:sSup>
                      <m:sSupPr>
                        <m:ctrlPr>
                          <a:rPr lang="en-US" sz="1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sSupPr>
                      <m:e>
                        <m:r>
                          <a:rPr lang="en-US" sz="1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1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𝑛</m:t>
                        </m:r>
                      </m:sup>
                    </m:sSup>
                  </m:oMath>
                </a14:m>
                <a:r>
                  <a:rPr lang="en-US" sz="14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, where </a:t>
                </a:r>
                <a:r>
                  <a:rPr lang="en-US" sz="1400" i="1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x</a:t>
                </a:r>
                <a:r>
                  <a:rPr lang="en-US" sz="14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is any floating point number and </a:t>
                </a:r>
                <a:r>
                  <a:rPr lang="en-US" sz="1400" i="1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n</a:t>
                </a:r>
                <a:r>
                  <a:rPr lang="en-US" sz="14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is a positive integer. Find the values of </a:t>
                </a:r>
                <a:r>
                  <a:rPr lang="en-US" sz="1400" i="1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y</a:t>
                </a:r>
                <a:r>
                  <a:rPr lang="en-US" sz="14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using </a:t>
                </a:r>
                <a:r>
                  <a:rPr lang="en-US" sz="1400" dirty="0" err="1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i</a:t>
                </a:r>
                <a:r>
                  <a:rPr lang="en-US" sz="14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) iteration and ii) recursion</a:t>
                </a:r>
              </a:p>
              <a:p>
                <a:pPr marL="822960" lvl="1" indent="-457200">
                  <a:lnSpc>
                    <a:spcPct val="150000"/>
                  </a:lnSpc>
                  <a:buFont typeface="+mj-lt"/>
                  <a:buAutoNum type="alphaLcParenR"/>
                </a:pPr>
                <a:r>
                  <a:rPr lang="en-US" sz="14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Find the product of </a:t>
                </a:r>
                <a:r>
                  <a:rPr lang="en-US" sz="1400" i="1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n</a:t>
                </a:r>
                <a:r>
                  <a:rPr lang="en-US" sz="14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floating point numbers. The numbers should be  read from the keyboard. You should not use any looping construct. </a:t>
                </a:r>
                <a:r>
                  <a:rPr lang="en-US" sz="140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[</a:t>
                </a:r>
                <a:r>
                  <a:rPr lang="en-US" sz="14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Hint: use recursion and decide a suitable sentinel for termination of recursion.]</a:t>
                </a:r>
              </a:p>
            </p:txBody>
          </p:sp>
        </mc:Choice>
        <mc:Fallback xmlns="">
          <p:sp>
            <p:nvSpPr>
              <p:cNvPr id="8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4294967295"/>
              </p:nvPr>
            </p:nvSpPr>
            <p:spPr>
              <a:xfrm>
                <a:off x="457200" y="1600200"/>
                <a:ext cx="8363272" cy="4525963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26531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idx="4294967295"/>
          </p:nvPr>
        </p:nvSpPr>
        <p:spPr>
          <a:xfrm>
            <a:off x="107504" y="404664"/>
            <a:ext cx="8229600" cy="936104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sz="48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Problems for Practice…</a:t>
            </a:r>
          </a:p>
          <a:p>
            <a:pPr marL="0" indent="0" algn="ctr">
              <a:buNone/>
            </a:pPr>
            <a:endParaRPr lang="en-US" altLang="zh-CN" sz="2000" dirty="0">
              <a:solidFill>
                <a:srgbClr val="FF00FF"/>
              </a:solidFill>
              <a:ea typeface="宋体" pitchFamily="2" charset="-122"/>
            </a:endParaRPr>
          </a:p>
          <a:p>
            <a:pPr marL="0" indent="0">
              <a:buNone/>
            </a:pPr>
            <a:endParaRPr lang="en-IN" altLang="zh-CN" sz="2000" dirty="0" smtClean="0">
              <a:solidFill>
                <a:srgbClr val="FF00FF"/>
              </a:solidFill>
              <a:ea typeface="宋体" pitchFamily="2" charset="-122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dirty="0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CS 10001 : Programming and Data Structures</a:t>
            </a:r>
            <a:endParaRPr lang="en-IN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D51A-C1C7-4F6F-ADB4-90C3724E8DB4}" type="slidenum">
              <a:rPr lang="en-IN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39</a:t>
            </a:fld>
            <a:endParaRPr lang="en-IN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Lecture #01: © DSamanta</a:t>
            </a:r>
            <a:endParaRPr lang="en-IN" sz="1000" b="0" i="1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4294967295"/>
          </p:nvPr>
        </p:nvSpPr>
        <p:spPr>
          <a:xfrm>
            <a:off x="457200" y="1600200"/>
            <a:ext cx="8363272" cy="452596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45720" indent="0">
              <a:lnSpc>
                <a:spcPct val="150000"/>
              </a:lnSpc>
              <a:buNone/>
            </a:pPr>
            <a:endParaRPr lang="en-US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4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You can check the Moodle course management system for a set of problems for your own practice.</a:t>
            </a:r>
          </a:p>
          <a:p>
            <a:pPr lvl="8">
              <a:spcBef>
                <a:spcPts val="0"/>
              </a:spcBef>
              <a:spcAft>
                <a:spcPts val="0"/>
              </a:spcAft>
            </a:pPr>
            <a:endParaRPr lang="en-US" b="1" dirty="0" smtClean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US" sz="800" b="1" dirty="0" smtClean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Login to the Moodle system at </a:t>
            </a:r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http://cse.iitkgp.ac.in/ 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Select “</a:t>
            </a:r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PDS Spring-2017 (Theory) 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in the link “</a:t>
            </a:r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My Courses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”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Go to </a:t>
            </a:r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Topic 6: </a:t>
            </a:r>
            <a:r>
              <a:rPr lang="en-US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Practice Sheet #</a:t>
            </a:r>
            <a:r>
              <a:rPr lang="en-US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06 </a:t>
            </a:r>
            <a:r>
              <a:rPr lang="en-US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Recursion in C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Solutions to the problems in </a:t>
            </a:r>
            <a:r>
              <a:rPr lang="en-US" sz="2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Practice Sheet </a:t>
            </a:r>
            <a:r>
              <a:rPr lang="en-US" sz="240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#</a:t>
            </a:r>
            <a:r>
              <a:rPr lang="en-US" sz="240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06 </a:t>
            </a: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will be uploaded in due time.</a:t>
            </a:r>
          </a:p>
        </p:txBody>
      </p:sp>
    </p:spTree>
    <p:extLst>
      <p:ext uri="{BB962C8B-B14F-4D97-AF65-F5344CB8AC3E}">
        <p14:creationId xmlns:p14="http://schemas.microsoft.com/office/powerpoint/2010/main" val="20654826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12968" cy="1008112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sz="4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Concept of Recursion</a:t>
            </a:r>
            <a:endParaRPr lang="en-IN" sz="40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z="1000" i="1" dirty="0" smtClean="0"/>
              <a:t>CS 10001 : Programming and Data Structures</a:t>
            </a:r>
            <a:endParaRPr lang="en-IN" sz="1000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D51A-C1C7-4F6F-ADB4-90C3724E8DB4}" type="slidenum">
              <a:rPr lang="en-IN" smtClean="0"/>
              <a:t>4</a:t>
            </a:fld>
            <a:endParaRPr lang="en-IN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Lecture #05: © DSamanta</a:t>
            </a:r>
            <a:endParaRPr lang="en-IN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5129" y="1628800"/>
            <a:ext cx="3756939" cy="324036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8064" y="1052736"/>
            <a:ext cx="3384376" cy="2448545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38800" y="3755258"/>
            <a:ext cx="2763751" cy="2763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088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Lecture #05: © DSamanta</a:t>
            </a:r>
            <a:endParaRPr lang="en-IN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CS 10001 : Programming and Data Structures</a:t>
            </a:r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D51A-C1C7-4F6F-ADB4-90C3724E8DB4}" type="slidenum">
              <a:rPr lang="en-IN" smtClean="0"/>
              <a:t>40</a:t>
            </a:fld>
            <a:endParaRPr lang="en-IN"/>
          </a:p>
        </p:txBody>
      </p:sp>
      <p:sp>
        <p:nvSpPr>
          <p:cNvPr id="5" name="Rectangle 4"/>
          <p:cNvSpPr/>
          <p:nvPr/>
        </p:nvSpPr>
        <p:spPr>
          <a:xfrm>
            <a:off x="251520" y="2644170"/>
            <a:ext cx="806489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IN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If you try to solve problems yourself, then you will learn many things automatically.</a:t>
            </a:r>
          </a:p>
          <a:p>
            <a:pPr lvl="1"/>
            <a:endParaRPr lang="en-US" sz="24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algn="r"/>
            <a:r>
              <a:rPr lang="en-US" sz="2400" dirty="0" smtClean="0">
                <a:solidFill>
                  <a:srgbClr val="B808BC"/>
                </a:solidFill>
                <a:latin typeface="Times New Roman" pitchFamily="18" charset="0"/>
                <a:cs typeface="Times New Roman" pitchFamily="18" charset="0"/>
              </a:rPr>
              <a:t>Spend few minutes and then enjoy the study</a:t>
            </a: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IN" sz="24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IN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IN" sz="24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4497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12968" cy="1008112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sz="4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Recursion</a:t>
            </a:r>
            <a:endParaRPr lang="en-IN" sz="40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CS 10001 : Programming and Data Structures</a:t>
            </a:r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D51A-C1C7-4F6F-ADB4-90C3724E8DB4}" type="slidenum">
              <a:rPr lang="en-IN" smtClean="0"/>
              <a:t>5</a:t>
            </a:fld>
            <a:endParaRPr lang="en-IN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Lecture #05: © DSamanta</a:t>
            </a:r>
            <a:endParaRPr lang="en-IN" dirty="0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395536" y="1124744"/>
            <a:ext cx="8377238" cy="4724400"/>
          </a:xfrm>
          <a:prstGeom prst="rect">
            <a:avLst/>
          </a:prstGeom>
        </p:spPr>
        <p:txBody>
          <a:bodyPr/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 process by which a function calls itself repeatedly.</a:t>
            </a:r>
          </a:p>
          <a:p>
            <a:pPr lvl="1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Such a function is called a </a:t>
            </a:r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recursive function</a:t>
            </a:r>
          </a:p>
          <a:p>
            <a:pPr lvl="8">
              <a:lnSpc>
                <a:spcPct val="120000"/>
              </a:lnSpc>
              <a:buFont typeface="Arial" panose="020B0604020202020204" pitchFamily="34" charset="0"/>
              <a:buChar char="•"/>
            </a:pPr>
            <a:endParaRPr lang="en-US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Recursion may be direct or cyclically in a chain</a:t>
            </a:r>
            <a:endParaRPr lang="en-US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Direct recursion.</a:t>
            </a:r>
            <a:endParaRPr lang="en-US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2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When a function </a:t>
            </a:r>
            <a:r>
              <a:rPr lang="en-US" sz="2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f(…) 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calls </a:t>
            </a:r>
            <a:r>
              <a:rPr lang="en-US" sz="2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</a:t>
            </a:r>
            <a:r>
              <a:rPr lang="en-US" sz="2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(…)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8">
              <a:lnSpc>
                <a:spcPct val="120000"/>
              </a:lnSpc>
              <a:buFont typeface="Arial" panose="020B0604020202020204" pitchFamily="34" charset="0"/>
              <a:buChar char="•"/>
            </a:pPr>
            <a:endParaRPr lang="en-US" sz="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Cyclically 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in a 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chain recursion.</a:t>
            </a:r>
            <a:endParaRPr lang="en-US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2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f1(…)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calls </a:t>
            </a:r>
            <a:r>
              <a:rPr lang="en-US" sz="2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f2(…) 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f2(…)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calls </a:t>
            </a:r>
            <a:r>
              <a:rPr lang="en-US" sz="2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f3(…)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. . . </a:t>
            </a:r>
            <a:r>
              <a:rPr lang="en-US" sz="2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fi(…)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calls </a:t>
            </a:r>
            <a:r>
              <a:rPr lang="en-US" sz="2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f1(…) </a:t>
            </a:r>
            <a:endParaRPr lang="en-US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  <a:buFont typeface="Arial" panose="020B0604020202020204" pitchFamily="34" charset="0"/>
              <a:buChar char="•"/>
            </a:pPr>
            <a:endParaRPr lang="en-US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7385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12968" cy="1008112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sz="4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Some Examples of Recursion</a:t>
            </a:r>
            <a:endParaRPr lang="en-IN" sz="40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CS 10001 : Programming and Data Structures</a:t>
            </a:r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D51A-C1C7-4F6F-ADB4-90C3724E8DB4}" type="slidenum">
              <a:rPr lang="en-IN" smtClean="0"/>
              <a:t>6</a:t>
            </a:fld>
            <a:endParaRPr lang="en-IN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Lecture #05: © DSamanta</a:t>
            </a:r>
            <a:endParaRPr lang="en-IN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3"/>
              <p:cNvSpPr txBox="1">
                <a:spLocks noChangeArrowheads="1"/>
              </p:cNvSpPr>
              <p:nvPr/>
            </p:nvSpPr>
            <p:spPr>
              <a:xfrm>
                <a:off x="395536" y="1124744"/>
                <a:ext cx="8377238" cy="4724400"/>
              </a:xfrm>
              <a:prstGeom prst="rect">
                <a:avLst/>
              </a:prstGeom>
            </p:spPr>
            <p:txBody>
              <a:bodyPr/>
              <a:lstStyle>
                <a:lvl1pPr marL="228600" indent="-182880" algn="l" defTabSz="914400" rtl="0" eaLnBrk="1" latinLnBrk="0" hangingPunct="1">
                  <a:spcBef>
                    <a:spcPct val="20000"/>
                  </a:spcBef>
                  <a:spcAft>
                    <a:spcPts val="300"/>
                  </a:spcAft>
                  <a:buClr>
                    <a:schemeClr val="accent6">
                      <a:lumMod val="75000"/>
                    </a:schemeClr>
                  </a:buClr>
                  <a:buSzPct val="130000"/>
                  <a:buFont typeface="Georgia" pitchFamily="18" charset="0"/>
                  <a:buChar char="*"/>
                  <a:defRPr sz="22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1pPr>
                <a:lvl2pPr marL="548640" indent="-182880" algn="l" defTabSz="914400" rtl="0" eaLnBrk="1" latinLnBrk="0" hangingPunct="1">
                  <a:spcBef>
                    <a:spcPct val="20000"/>
                  </a:spcBef>
                  <a:spcAft>
                    <a:spcPts val="300"/>
                  </a:spcAft>
                  <a:buClr>
                    <a:schemeClr val="accent6">
                      <a:lumMod val="75000"/>
                    </a:schemeClr>
                  </a:buClr>
                  <a:buSzPct val="130000"/>
                  <a:buFont typeface="Georgia" pitchFamily="18" charset="0"/>
                  <a:buChar char="*"/>
                  <a:defRPr sz="20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2pPr>
                <a:lvl3pPr marL="822960" indent="-182880" algn="l" defTabSz="914400" rtl="0" eaLnBrk="1" latinLnBrk="0" hangingPunct="1">
                  <a:spcBef>
                    <a:spcPct val="20000"/>
                  </a:spcBef>
                  <a:spcAft>
                    <a:spcPts val="300"/>
                  </a:spcAft>
                  <a:buClr>
                    <a:schemeClr val="accent6">
                      <a:lumMod val="75000"/>
                    </a:schemeClr>
                  </a:buClr>
                  <a:buSzPct val="130000"/>
                  <a:buFont typeface="Georgia" pitchFamily="18" charset="0"/>
                  <a:buChar char="*"/>
                  <a:defRPr sz="18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3pPr>
                <a:lvl4pPr marL="1097280" indent="-182880" algn="l" defTabSz="914400" rtl="0" eaLnBrk="1" latinLnBrk="0" hangingPunct="1">
                  <a:spcBef>
                    <a:spcPct val="20000"/>
                  </a:spcBef>
                  <a:spcAft>
                    <a:spcPts val="300"/>
                  </a:spcAft>
                  <a:buClr>
                    <a:schemeClr val="accent6">
                      <a:lumMod val="75000"/>
                    </a:schemeClr>
                  </a:buClr>
                  <a:buSzPct val="130000"/>
                  <a:buFont typeface="Georgia" pitchFamily="18" charset="0"/>
                  <a:buChar char="*"/>
                  <a:defRPr sz="16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4pPr>
                <a:lvl5pPr marL="1389888" indent="-182880" algn="l" defTabSz="914400" rtl="0" eaLnBrk="1" latinLnBrk="0" hangingPunct="1">
                  <a:spcBef>
                    <a:spcPct val="20000"/>
                  </a:spcBef>
                  <a:spcAft>
                    <a:spcPts val="300"/>
                  </a:spcAft>
                  <a:buClr>
                    <a:schemeClr val="accent6">
                      <a:lumMod val="75000"/>
                    </a:schemeClr>
                  </a:buClr>
                  <a:buSzPct val="130000"/>
                  <a:buFont typeface="Georgia" pitchFamily="18" charset="0"/>
                  <a:buChar char="*"/>
                  <a:defRPr sz="14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5pPr>
                <a:lvl6pPr marL="1664208" indent="-182880" algn="l" defTabSz="914400" rtl="0" eaLnBrk="1" latinLnBrk="0" hangingPunct="1">
                  <a:spcBef>
                    <a:spcPct val="20000"/>
                  </a:spcBef>
                  <a:spcAft>
                    <a:spcPts val="300"/>
                  </a:spcAft>
                  <a:buClr>
                    <a:schemeClr val="accent6">
                      <a:lumMod val="75000"/>
                    </a:schemeClr>
                  </a:buClr>
                  <a:buSzPct val="130000"/>
                  <a:buFont typeface="Georgia" pitchFamily="18" charset="0"/>
                  <a:buChar char="*"/>
                  <a:defRPr sz="14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6pPr>
                <a:lvl7pPr marL="1965960" indent="-182880" algn="l" defTabSz="914400" rtl="0" eaLnBrk="1" latinLnBrk="0" hangingPunct="1">
                  <a:spcBef>
                    <a:spcPct val="20000"/>
                  </a:spcBef>
                  <a:spcAft>
                    <a:spcPts val="300"/>
                  </a:spcAft>
                  <a:buClr>
                    <a:schemeClr val="accent6">
                      <a:lumMod val="75000"/>
                    </a:schemeClr>
                  </a:buClr>
                  <a:buSzPct val="130000"/>
                  <a:buFont typeface="Georgia" pitchFamily="18" charset="0"/>
                  <a:buChar char="*"/>
                  <a:defRPr sz="14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7pPr>
                <a:lvl8pPr marL="2286000" indent="-182880" algn="l" defTabSz="914400" rtl="0" eaLnBrk="1" latinLnBrk="0" hangingPunct="1">
                  <a:spcBef>
                    <a:spcPct val="20000"/>
                  </a:spcBef>
                  <a:spcAft>
                    <a:spcPts val="300"/>
                  </a:spcAft>
                  <a:buClr>
                    <a:schemeClr val="accent6">
                      <a:lumMod val="75000"/>
                    </a:schemeClr>
                  </a:buClr>
                  <a:buSzPct val="130000"/>
                  <a:buFont typeface="Georgia" pitchFamily="18" charset="0"/>
                  <a:buChar char="*"/>
                  <a:defRPr sz="14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8pPr>
                <a:lvl9pPr marL="2587752" indent="-182880" algn="l" defTabSz="914400" rtl="0" eaLnBrk="1" latinLnBrk="0" hangingPunct="1">
                  <a:spcBef>
                    <a:spcPct val="20000"/>
                  </a:spcBef>
                  <a:spcAft>
                    <a:spcPts val="300"/>
                  </a:spcAft>
                  <a:buClr>
                    <a:schemeClr val="accent6">
                      <a:lumMod val="75000"/>
                    </a:schemeClr>
                  </a:buClr>
                  <a:buSzPct val="130000"/>
                  <a:buFont typeface="Georgia" pitchFamily="18" charset="0"/>
                  <a:buChar char="*"/>
                  <a:defRPr sz="14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lnSpc>
                    <a:spcPct val="120000"/>
                  </a:lnSpc>
                  <a:buFont typeface="Arial" panose="020B0604020202020204" pitchFamily="34" charset="0"/>
                  <a:buChar char="•"/>
                </a:pPr>
                <a:r>
                  <a:rPr lang="en-US" sz="2400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Example 3: GCD of two positive integers</a:t>
                </a:r>
              </a:p>
              <a:p>
                <a:pPr marL="365760" lvl="1" indent="0">
                  <a:lnSpc>
                    <a:spcPct val="120000"/>
                  </a:lnSpc>
                  <a:buNone/>
                </a:pPr>
                <a:r>
                  <a:rPr lang="en-US" dirty="0" err="1" smtClean="0">
                    <a:solidFill>
                      <a:srgbClr val="002060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gcd</a:t>
                </a:r>
                <a:r>
                  <a:rPr lang="en-US" dirty="0" smtClean="0">
                    <a:solidFill>
                      <a:srgbClr val="002060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(10, 15) = 5, </a:t>
                </a:r>
                <a:r>
                  <a:rPr lang="en-US" dirty="0" err="1" smtClean="0">
                    <a:solidFill>
                      <a:srgbClr val="002060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gcd</a:t>
                </a:r>
                <a:r>
                  <a:rPr lang="en-US" dirty="0" smtClean="0">
                    <a:solidFill>
                      <a:srgbClr val="002060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(11, 13) = 1</a:t>
                </a:r>
              </a:p>
              <a:p>
                <a:pPr marL="365760" lvl="1" indent="0">
                  <a:lnSpc>
                    <a:spcPct val="120000"/>
                  </a:lnSpc>
                  <a:buNone/>
                </a:pPr>
                <a:r>
                  <a:rPr lang="en-US" dirty="0" err="1" smtClean="0">
                    <a:solidFill>
                      <a:srgbClr val="002060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gcd</a:t>
                </a:r>
                <a:r>
                  <a:rPr lang="en-US" dirty="0" smtClean="0">
                    <a:solidFill>
                      <a:srgbClr val="002060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(</a:t>
                </a:r>
                <a:r>
                  <a:rPr lang="en-US" dirty="0" err="1" smtClean="0">
                    <a:solidFill>
                      <a:srgbClr val="002060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m,n</a:t>
                </a:r>
                <a:r>
                  <a:rPr lang="en-US" dirty="0" smtClean="0">
                    <a:solidFill>
                      <a:srgbClr val="002060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) = </a:t>
                </a:r>
                <a:r>
                  <a:rPr lang="en-US" dirty="0" err="1" smtClean="0">
                    <a:solidFill>
                      <a:srgbClr val="002060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gcd</a:t>
                </a:r>
                <a:r>
                  <a:rPr lang="en-US" dirty="0" smtClean="0">
                    <a:solidFill>
                      <a:srgbClr val="002060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(m-</a:t>
                </a:r>
                <a:r>
                  <a:rPr lang="en-US" dirty="0" err="1" smtClean="0">
                    <a:solidFill>
                      <a:srgbClr val="002060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n,n</a:t>
                </a:r>
                <a:r>
                  <a:rPr lang="en-US" dirty="0" smtClean="0">
                    <a:solidFill>
                      <a:srgbClr val="002060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), if m&gt;n else </a:t>
                </a:r>
                <a:r>
                  <a:rPr lang="en-US" dirty="0" err="1" smtClean="0">
                    <a:solidFill>
                      <a:srgbClr val="002060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gcd</a:t>
                </a:r>
                <a:r>
                  <a:rPr lang="en-US" dirty="0" smtClean="0">
                    <a:solidFill>
                      <a:srgbClr val="002060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(</a:t>
                </a:r>
                <a:r>
                  <a:rPr lang="en-US" dirty="0" err="1" smtClean="0">
                    <a:solidFill>
                      <a:srgbClr val="002060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m,n</a:t>
                </a:r>
                <a:r>
                  <a:rPr lang="en-US" dirty="0" smtClean="0">
                    <a:solidFill>
                      <a:srgbClr val="002060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-m)</a:t>
                </a:r>
              </a:p>
              <a:p>
                <a:pPr marL="365760" lvl="1" indent="0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lang="en-US" sz="800" dirty="0" smtClean="0">
                  <a:solidFill>
                    <a:srgbClr val="002060"/>
                  </a:solidFill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  <a:p>
                <a:pPr marL="365760" lvl="1" indent="0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lang="en-US" sz="800" dirty="0" smtClean="0">
                  <a:solidFill>
                    <a:srgbClr val="002060"/>
                  </a:solidFill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  <a:p>
                <a:pPr>
                  <a:lnSpc>
                    <a:spcPct val="120000"/>
                  </a:lnSpc>
                  <a:buFont typeface="Arial" panose="020B0604020202020204" pitchFamily="34" charset="0"/>
                  <a:buChar char="•"/>
                </a:pPr>
                <a:r>
                  <a:rPr lang="en-US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Example 4: Recursion formula</a:t>
                </a:r>
              </a:p>
              <a:p>
                <a:pPr marL="365760" lvl="1" indent="0">
                  <a:lnSpc>
                    <a:spcPct val="120000"/>
                  </a:lnSpc>
                  <a:buNone/>
                </a:pPr>
                <a:r>
                  <a:rPr lang="en-US" dirty="0" smtClean="0">
                    <a:solidFill>
                      <a:srgbClr val="002060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T(n) = n + 2</a:t>
                </a:r>
                <a14:m>
                  <m:oMath xmlns:m="http://schemas.openxmlformats.org/officeDocument/2006/math">
                    <m:r>
                      <a:rPr lang="en-US" i="1" dirty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itchFamily="18" charset="0"/>
                      </a:rPr>
                      <m:t>×</m:t>
                    </m:r>
                  </m:oMath>
                </a14:m>
                <a:r>
                  <a:rPr lang="en-US" dirty="0" smtClean="0">
                    <a:solidFill>
                      <a:srgbClr val="002060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T(n-1)</a:t>
                </a:r>
              </a:p>
              <a:p>
                <a:pPr marL="365760" lvl="1" indent="0">
                  <a:lnSpc>
                    <a:spcPct val="120000"/>
                  </a:lnSpc>
                  <a:buNone/>
                </a:pPr>
                <a:r>
                  <a:rPr lang="en-US" dirty="0" smtClean="0">
                    <a:solidFill>
                      <a:srgbClr val="002060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T(100) = ?</a:t>
                </a:r>
              </a:p>
              <a:p>
                <a:pPr lvl="8">
                  <a:spcBef>
                    <a:spcPts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</a:pPr>
                <a:endParaRPr lang="en-US" dirty="0">
                  <a:solidFill>
                    <a:srgbClr val="002060"/>
                  </a:solidFill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  <a:p>
                <a:pPr>
                  <a:lnSpc>
                    <a:spcPct val="120000"/>
                  </a:lnSpc>
                  <a:buFont typeface="Arial" panose="020B0604020202020204" pitchFamily="34" charset="0"/>
                  <a:buChar char="•"/>
                </a:pPr>
                <a:r>
                  <a:rPr lang="en-US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Example </a:t>
                </a:r>
                <a:r>
                  <a:rPr lang="en-US" dirty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4: </a:t>
                </a:r>
                <a:r>
                  <a:rPr lang="en-US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Tower of Hanoi</a:t>
                </a:r>
              </a:p>
              <a:p>
                <a:pPr marL="365760" lvl="1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1400" dirty="0" smtClean="0">
                    <a:solidFill>
                      <a:srgbClr val="002060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Move n disks from A C</a:t>
                </a:r>
              </a:p>
              <a:p>
                <a:pPr marL="365760" lvl="1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1400" dirty="0" smtClean="0">
                    <a:solidFill>
                      <a:srgbClr val="002060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= move (n-1) disks from A to B</a:t>
                </a:r>
              </a:p>
              <a:p>
                <a:pPr marL="365760" lvl="1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1400" dirty="0" smtClean="0">
                    <a:solidFill>
                      <a:srgbClr val="002060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  + move the disk from A to C</a:t>
                </a:r>
              </a:p>
              <a:p>
                <a:pPr marL="365760" lvl="1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1400" dirty="0" smtClean="0">
                    <a:solidFill>
                      <a:srgbClr val="002060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  + move (n-1) disk from B to C</a:t>
                </a:r>
                <a:endParaRPr lang="en-US" sz="1400" dirty="0">
                  <a:solidFill>
                    <a:srgbClr val="002060"/>
                  </a:solidFill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</p:txBody>
          </p:sp>
        </mc:Choice>
        <mc:Fallback xmlns="">
          <p:sp>
            <p:nvSpPr>
              <p:cNvPr id="8" name="Rectangl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536" y="1124744"/>
                <a:ext cx="8377238" cy="4724400"/>
              </a:xfrm>
              <a:prstGeom prst="rect">
                <a:avLst/>
              </a:prstGeom>
              <a:blipFill rotWithShape="0">
                <a:blip r:embed="rId2"/>
                <a:stretch>
                  <a:fillRect l="-1019" t="-2194" b="-296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0071" y="4361714"/>
            <a:ext cx="2720675" cy="18104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1080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12968" cy="1008112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sz="4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Some Examples of Recursion</a:t>
            </a:r>
            <a:endParaRPr lang="en-IN" sz="40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CS 10001 : Programming and Data Structures</a:t>
            </a:r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D51A-C1C7-4F6F-ADB4-90C3724E8DB4}" type="slidenum">
              <a:rPr lang="en-IN" smtClean="0"/>
              <a:t>7</a:t>
            </a:fld>
            <a:endParaRPr lang="en-IN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Lecture #05: © DSamanta</a:t>
            </a:r>
            <a:endParaRPr lang="en-IN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3"/>
              <p:cNvSpPr txBox="1">
                <a:spLocks noChangeArrowheads="1"/>
              </p:cNvSpPr>
              <p:nvPr/>
            </p:nvSpPr>
            <p:spPr>
              <a:xfrm>
                <a:off x="395536" y="1124744"/>
                <a:ext cx="8377238" cy="4724400"/>
              </a:xfrm>
              <a:prstGeom prst="rect">
                <a:avLst/>
              </a:prstGeom>
            </p:spPr>
            <p:txBody>
              <a:bodyPr/>
              <a:lstStyle>
                <a:lvl1pPr marL="228600" indent="-182880" algn="l" defTabSz="914400" rtl="0" eaLnBrk="1" latinLnBrk="0" hangingPunct="1">
                  <a:spcBef>
                    <a:spcPct val="20000"/>
                  </a:spcBef>
                  <a:spcAft>
                    <a:spcPts val="300"/>
                  </a:spcAft>
                  <a:buClr>
                    <a:schemeClr val="accent6">
                      <a:lumMod val="75000"/>
                    </a:schemeClr>
                  </a:buClr>
                  <a:buSzPct val="130000"/>
                  <a:buFont typeface="Georgia" pitchFamily="18" charset="0"/>
                  <a:buChar char="*"/>
                  <a:defRPr sz="22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1pPr>
                <a:lvl2pPr marL="548640" indent="-182880" algn="l" defTabSz="914400" rtl="0" eaLnBrk="1" latinLnBrk="0" hangingPunct="1">
                  <a:spcBef>
                    <a:spcPct val="20000"/>
                  </a:spcBef>
                  <a:spcAft>
                    <a:spcPts val="300"/>
                  </a:spcAft>
                  <a:buClr>
                    <a:schemeClr val="accent6">
                      <a:lumMod val="75000"/>
                    </a:schemeClr>
                  </a:buClr>
                  <a:buSzPct val="130000"/>
                  <a:buFont typeface="Georgia" pitchFamily="18" charset="0"/>
                  <a:buChar char="*"/>
                  <a:defRPr sz="20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2pPr>
                <a:lvl3pPr marL="822960" indent="-182880" algn="l" defTabSz="914400" rtl="0" eaLnBrk="1" latinLnBrk="0" hangingPunct="1">
                  <a:spcBef>
                    <a:spcPct val="20000"/>
                  </a:spcBef>
                  <a:spcAft>
                    <a:spcPts val="300"/>
                  </a:spcAft>
                  <a:buClr>
                    <a:schemeClr val="accent6">
                      <a:lumMod val="75000"/>
                    </a:schemeClr>
                  </a:buClr>
                  <a:buSzPct val="130000"/>
                  <a:buFont typeface="Georgia" pitchFamily="18" charset="0"/>
                  <a:buChar char="*"/>
                  <a:defRPr sz="18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3pPr>
                <a:lvl4pPr marL="1097280" indent="-182880" algn="l" defTabSz="914400" rtl="0" eaLnBrk="1" latinLnBrk="0" hangingPunct="1">
                  <a:spcBef>
                    <a:spcPct val="20000"/>
                  </a:spcBef>
                  <a:spcAft>
                    <a:spcPts val="300"/>
                  </a:spcAft>
                  <a:buClr>
                    <a:schemeClr val="accent6">
                      <a:lumMod val="75000"/>
                    </a:schemeClr>
                  </a:buClr>
                  <a:buSzPct val="130000"/>
                  <a:buFont typeface="Georgia" pitchFamily="18" charset="0"/>
                  <a:buChar char="*"/>
                  <a:defRPr sz="16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4pPr>
                <a:lvl5pPr marL="1389888" indent="-182880" algn="l" defTabSz="914400" rtl="0" eaLnBrk="1" latinLnBrk="0" hangingPunct="1">
                  <a:spcBef>
                    <a:spcPct val="20000"/>
                  </a:spcBef>
                  <a:spcAft>
                    <a:spcPts val="300"/>
                  </a:spcAft>
                  <a:buClr>
                    <a:schemeClr val="accent6">
                      <a:lumMod val="75000"/>
                    </a:schemeClr>
                  </a:buClr>
                  <a:buSzPct val="130000"/>
                  <a:buFont typeface="Georgia" pitchFamily="18" charset="0"/>
                  <a:buChar char="*"/>
                  <a:defRPr sz="14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5pPr>
                <a:lvl6pPr marL="1664208" indent="-182880" algn="l" defTabSz="914400" rtl="0" eaLnBrk="1" latinLnBrk="0" hangingPunct="1">
                  <a:spcBef>
                    <a:spcPct val="20000"/>
                  </a:spcBef>
                  <a:spcAft>
                    <a:spcPts val="300"/>
                  </a:spcAft>
                  <a:buClr>
                    <a:schemeClr val="accent6">
                      <a:lumMod val="75000"/>
                    </a:schemeClr>
                  </a:buClr>
                  <a:buSzPct val="130000"/>
                  <a:buFont typeface="Georgia" pitchFamily="18" charset="0"/>
                  <a:buChar char="*"/>
                  <a:defRPr sz="14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6pPr>
                <a:lvl7pPr marL="1965960" indent="-182880" algn="l" defTabSz="914400" rtl="0" eaLnBrk="1" latinLnBrk="0" hangingPunct="1">
                  <a:spcBef>
                    <a:spcPct val="20000"/>
                  </a:spcBef>
                  <a:spcAft>
                    <a:spcPts val="300"/>
                  </a:spcAft>
                  <a:buClr>
                    <a:schemeClr val="accent6">
                      <a:lumMod val="75000"/>
                    </a:schemeClr>
                  </a:buClr>
                  <a:buSzPct val="130000"/>
                  <a:buFont typeface="Georgia" pitchFamily="18" charset="0"/>
                  <a:buChar char="*"/>
                  <a:defRPr sz="14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7pPr>
                <a:lvl8pPr marL="2286000" indent="-182880" algn="l" defTabSz="914400" rtl="0" eaLnBrk="1" latinLnBrk="0" hangingPunct="1">
                  <a:spcBef>
                    <a:spcPct val="20000"/>
                  </a:spcBef>
                  <a:spcAft>
                    <a:spcPts val="300"/>
                  </a:spcAft>
                  <a:buClr>
                    <a:schemeClr val="accent6">
                      <a:lumMod val="75000"/>
                    </a:schemeClr>
                  </a:buClr>
                  <a:buSzPct val="130000"/>
                  <a:buFont typeface="Georgia" pitchFamily="18" charset="0"/>
                  <a:buChar char="*"/>
                  <a:defRPr sz="14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8pPr>
                <a:lvl9pPr marL="2587752" indent="-182880" algn="l" defTabSz="914400" rtl="0" eaLnBrk="1" latinLnBrk="0" hangingPunct="1">
                  <a:spcBef>
                    <a:spcPct val="20000"/>
                  </a:spcBef>
                  <a:spcAft>
                    <a:spcPts val="300"/>
                  </a:spcAft>
                  <a:buClr>
                    <a:schemeClr val="accent6">
                      <a:lumMod val="75000"/>
                    </a:schemeClr>
                  </a:buClr>
                  <a:buSzPct val="130000"/>
                  <a:buFont typeface="Georgia" pitchFamily="18" charset="0"/>
                  <a:buChar char="*"/>
                  <a:defRPr sz="14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lnSpc>
                    <a:spcPct val="120000"/>
                  </a:lnSpc>
                  <a:buFont typeface="Arial" panose="020B0604020202020204" pitchFamily="34" charset="0"/>
                  <a:buChar char="•"/>
                </a:pPr>
                <a:r>
                  <a:rPr lang="en-US" sz="2400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Example 1: Factorial calculation</a:t>
                </a:r>
              </a:p>
              <a:p>
                <a:pPr marL="365760" lvl="1" indent="0">
                  <a:lnSpc>
                    <a:spcPct val="120000"/>
                  </a:lnSpc>
                  <a:buNone/>
                </a:pPr>
                <a:r>
                  <a:rPr lang="en-US" dirty="0" smtClean="0">
                    <a:solidFill>
                      <a:srgbClr val="002060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n! = n</a:t>
                </a:r>
                <a14:m>
                  <m:oMath xmlns:m="http://schemas.openxmlformats.org/officeDocument/2006/math">
                    <m:r>
                      <a:rPr lang="en-US" i="1" dirty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itchFamily="18" charset="0"/>
                      </a:rPr>
                      <m:t>× </m:t>
                    </m:r>
                  </m:oMath>
                </a14:m>
                <a:r>
                  <a:rPr lang="en-US" dirty="0" smtClean="0">
                    <a:solidFill>
                      <a:srgbClr val="002060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(n-1)</a:t>
                </a:r>
                <a14:m>
                  <m:oMath xmlns:m="http://schemas.openxmlformats.org/officeDocument/2006/math">
                    <m:r>
                      <a:rPr lang="en-US" i="1" dirty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itchFamily="18" charset="0"/>
                      </a:rPr>
                      <m:t>×</m:t>
                    </m:r>
                  </m:oMath>
                </a14:m>
                <a:r>
                  <a:rPr lang="en-US" dirty="0" smtClean="0">
                    <a:solidFill>
                      <a:srgbClr val="002060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(n-2)</a:t>
                </a:r>
                <a:r>
                  <a:rPr lang="en-US" dirty="0">
                    <a:solidFill>
                      <a:srgbClr val="002060"/>
                    </a:solidFill>
                    <a:latin typeface="Courier New" panose="02070309020205020404" pitchFamily="49" charset="0"/>
                    <a:ea typeface="Cambria Math" panose="02040503050406030204" pitchFamily="18" charset="0"/>
                    <a:cs typeface="Courier New" panose="02070309020205020404" pitchFamily="49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i="1" dirty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itchFamily="18" charset="0"/>
                      </a:rPr>
                      <m:t>×</m:t>
                    </m:r>
                  </m:oMath>
                </a14:m>
                <a:r>
                  <a:rPr lang="en-US" dirty="0" smtClean="0">
                    <a:solidFill>
                      <a:srgbClr val="002060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…</a:t>
                </a:r>
                <a14:m>
                  <m:oMath xmlns:m="http://schemas.openxmlformats.org/officeDocument/2006/math">
                    <m:r>
                      <a:rPr lang="en-US" i="1" dirty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itchFamily="18" charset="0"/>
                      </a:rPr>
                      <m:t>×</m:t>
                    </m:r>
                  </m:oMath>
                </a14:m>
                <a:r>
                  <a:rPr lang="en-US" dirty="0" smtClean="0">
                    <a:solidFill>
                      <a:srgbClr val="002060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3</a:t>
                </a:r>
                <a14:m>
                  <m:oMath xmlns:m="http://schemas.openxmlformats.org/officeDocument/2006/math">
                    <m:r>
                      <a:rPr lang="en-US" i="1" dirty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itchFamily="18" charset="0"/>
                      </a:rPr>
                      <m:t>×</m:t>
                    </m:r>
                  </m:oMath>
                </a14:m>
                <a:r>
                  <a:rPr lang="en-US" dirty="0" smtClean="0">
                    <a:solidFill>
                      <a:srgbClr val="002060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2</a:t>
                </a:r>
                <a14:m>
                  <m:oMath xmlns:m="http://schemas.openxmlformats.org/officeDocument/2006/math">
                    <m:r>
                      <a:rPr lang="en-US" i="1" dirty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itchFamily="18" charset="0"/>
                      </a:rPr>
                      <m:t>×</m:t>
                    </m:r>
                  </m:oMath>
                </a14:m>
                <a:r>
                  <a:rPr lang="en-US" dirty="0" smtClean="0">
                    <a:solidFill>
                      <a:srgbClr val="002060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1</a:t>
                </a:r>
              </a:p>
              <a:p>
                <a:pPr marL="365760" lvl="1" indent="0">
                  <a:lnSpc>
                    <a:spcPct val="120000"/>
                  </a:lnSpc>
                  <a:buNone/>
                </a:pPr>
                <a:r>
                  <a:rPr lang="en-US" dirty="0">
                    <a:solidFill>
                      <a:srgbClr val="002060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n</a:t>
                </a:r>
                <a:r>
                  <a:rPr lang="en-US" dirty="0" smtClean="0">
                    <a:solidFill>
                      <a:srgbClr val="002060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! = </a:t>
                </a:r>
                <a:r>
                  <a:rPr lang="en-US" dirty="0">
                    <a:solidFill>
                      <a:srgbClr val="002060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n</a:t>
                </a:r>
                <a14:m>
                  <m:oMath xmlns:m="http://schemas.openxmlformats.org/officeDocument/2006/math">
                    <m:r>
                      <a:rPr lang="en-US" i="1" dirty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itchFamily="18" charset="0"/>
                      </a:rPr>
                      <m:t>×</m:t>
                    </m:r>
                  </m:oMath>
                </a14:m>
                <a:r>
                  <a:rPr lang="en-US" dirty="0">
                    <a:solidFill>
                      <a:srgbClr val="002060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(n-1)!</a:t>
                </a:r>
                <a:endParaRPr lang="en-US" dirty="0" smtClean="0">
                  <a:solidFill>
                    <a:srgbClr val="002060"/>
                  </a:solidFill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  <a:p>
                <a:pPr marL="365760" lvl="1" indent="0">
                  <a:lnSpc>
                    <a:spcPct val="120000"/>
                  </a:lnSpc>
                  <a:buNone/>
                </a:pPr>
                <a:r>
                  <a:rPr lang="en-US" dirty="0">
                    <a:solidFill>
                      <a:srgbClr val="002060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f</a:t>
                </a:r>
                <a:r>
                  <a:rPr lang="en-US" dirty="0" smtClean="0">
                    <a:solidFill>
                      <a:srgbClr val="002060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actorial(n) = n</a:t>
                </a:r>
                <a14:m>
                  <m:oMath xmlns:m="http://schemas.openxmlformats.org/officeDocument/2006/math">
                    <m:r>
                      <a:rPr lang="en-US" i="1" dirty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itchFamily="18" charset="0"/>
                      </a:rPr>
                      <m:t>×</m:t>
                    </m:r>
                  </m:oMath>
                </a14:m>
                <a:r>
                  <a:rPr lang="en-US" dirty="0" smtClean="0">
                    <a:solidFill>
                      <a:srgbClr val="002060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factorial(n-1)</a:t>
                </a:r>
              </a:p>
              <a:p>
                <a:pPr marL="365760" lvl="1" indent="0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lang="en-US" sz="800" dirty="0" smtClean="0">
                  <a:solidFill>
                    <a:srgbClr val="002060"/>
                  </a:solidFill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  <a:p>
                <a:pPr marL="365760" lvl="1" indent="0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lang="en-US" sz="800" dirty="0" smtClean="0">
                  <a:solidFill>
                    <a:srgbClr val="002060"/>
                  </a:solidFill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  <a:p>
                <a:pPr>
                  <a:lnSpc>
                    <a:spcPct val="120000"/>
                  </a:lnSpc>
                  <a:buFont typeface="Arial" panose="020B0604020202020204" pitchFamily="34" charset="0"/>
                  <a:buChar char="•"/>
                </a:pPr>
                <a:r>
                  <a:rPr lang="en-US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Example 2: Fibonacci </a:t>
                </a:r>
                <a:r>
                  <a:rPr lang="en-US" dirty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n</a:t>
                </a:r>
                <a:r>
                  <a:rPr lang="en-US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umber sequence</a:t>
                </a:r>
              </a:p>
              <a:p>
                <a:pPr marL="365760" lvl="1" indent="0">
                  <a:lnSpc>
                    <a:spcPct val="120000"/>
                  </a:lnSpc>
                  <a:buNone/>
                </a:pPr>
                <a:r>
                  <a:rPr lang="en-US" dirty="0" smtClean="0">
                    <a:solidFill>
                      <a:srgbClr val="002060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1, 1, 2, 3, 5, 8, 13, 21, …..</a:t>
                </a:r>
              </a:p>
              <a:p>
                <a:pPr marL="365760" lvl="1" indent="0">
                  <a:lnSpc>
                    <a:spcPct val="120000"/>
                  </a:lnSpc>
                  <a:buNone/>
                </a:pPr>
                <a:r>
                  <a:rPr lang="en-US" dirty="0" err="1" smtClean="0">
                    <a:solidFill>
                      <a:srgbClr val="002060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n</a:t>
                </a:r>
                <a:r>
                  <a:rPr lang="en-US" baseline="-25000" dirty="0" err="1" smtClean="0">
                    <a:solidFill>
                      <a:srgbClr val="002060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i</a:t>
                </a:r>
                <a:r>
                  <a:rPr lang="en-US" dirty="0" smtClean="0">
                    <a:solidFill>
                      <a:srgbClr val="002060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 = n</a:t>
                </a:r>
                <a:r>
                  <a:rPr lang="en-US" baseline="-25000" dirty="0" smtClean="0">
                    <a:solidFill>
                      <a:srgbClr val="002060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i-1</a:t>
                </a:r>
                <a:r>
                  <a:rPr lang="en-US" dirty="0" smtClean="0">
                    <a:solidFill>
                      <a:srgbClr val="002060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 + n</a:t>
                </a:r>
                <a:r>
                  <a:rPr lang="en-US" baseline="-25000" dirty="0" smtClean="0">
                    <a:solidFill>
                      <a:srgbClr val="002060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i-2</a:t>
                </a:r>
              </a:p>
              <a:p>
                <a:pPr marL="365760" lvl="1" indent="0">
                  <a:lnSpc>
                    <a:spcPct val="120000"/>
                  </a:lnSpc>
                  <a:buNone/>
                </a:pPr>
                <a:r>
                  <a:rPr lang="en-US" dirty="0" err="1" smtClean="0">
                    <a:solidFill>
                      <a:srgbClr val="002060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fibonacci</a:t>
                </a:r>
                <a:r>
                  <a:rPr lang="en-US" dirty="0" smtClean="0">
                    <a:solidFill>
                      <a:srgbClr val="002060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(n) = </a:t>
                </a:r>
                <a:r>
                  <a:rPr lang="en-US" dirty="0" err="1" smtClean="0">
                    <a:solidFill>
                      <a:srgbClr val="002060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fibonacci</a:t>
                </a:r>
                <a:r>
                  <a:rPr lang="en-US" dirty="0" smtClean="0">
                    <a:solidFill>
                      <a:srgbClr val="002060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(n-1) + </a:t>
                </a:r>
                <a:r>
                  <a:rPr lang="en-US" dirty="0" err="1" smtClean="0">
                    <a:solidFill>
                      <a:srgbClr val="002060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fibonacci</a:t>
                </a:r>
                <a:r>
                  <a:rPr lang="en-US" dirty="0" smtClean="0">
                    <a:solidFill>
                      <a:srgbClr val="002060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(n-2)</a:t>
                </a:r>
                <a:endParaRPr lang="en-US" dirty="0">
                  <a:solidFill>
                    <a:srgbClr val="002060"/>
                  </a:solidFill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</p:txBody>
          </p:sp>
        </mc:Choice>
        <mc:Fallback xmlns="">
          <p:sp>
            <p:nvSpPr>
              <p:cNvPr id="8" name="Rectangl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536" y="1124744"/>
                <a:ext cx="8377238" cy="4724400"/>
              </a:xfrm>
              <a:prstGeom prst="rect">
                <a:avLst/>
              </a:prstGeom>
              <a:blipFill rotWithShape="0">
                <a:blip r:embed="rId2"/>
                <a:stretch>
                  <a:fillRect l="-1019" t="-219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35448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12968" cy="1008112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sz="4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Important Points to be Noted</a:t>
            </a:r>
            <a:endParaRPr lang="en-IN" sz="40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CS 10001 : Programming and Data Structures</a:t>
            </a:r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D51A-C1C7-4F6F-ADB4-90C3724E8DB4}" type="slidenum">
              <a:rPr lang="en-IN" smtClean="0"/>
              <a:t>8</a:t>
            </a:fld>
            <a:endParaRPr lang="en-IN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Lecture #05: © DSamanta</a:t>
            </a:r>
            <a:endParaRPr lang="en-IN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304800" y="1268760"/>
            <a:ext cx="8659688" cy="4800600"/>
          </a:xfrm>
          <a:prstGeom prst="rect">
            <a:avLst/>
          </a:prstGeom>
        </p:spPr>
        <p:txBody>
          <a:bodyPr/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For a 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function 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to be written in recursive form, two conditions are to be satisfied: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Condition 1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It </a:t>
            </a:r>
            <a:r>
              <a:rPr lang="en-US" sz="2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should be possible to express the problem in recursive form.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Condition 2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problem statement must include a stopping condition.</a:t>
            </a:r>
          </a:p>
          <a:p>
            <a:pPr lvl="1">
              <a:buFontTx/>
              <a:buNone/>
            </a:pPr>
            <a:endParaRPr lang="en-US" sz="2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3795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12968" cy="1008112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sz="4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Important Points to be Noted</a:t>
            </a:r>
            <a:endParaRPr lang="en-IN" sz="40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CS 10001 : Programming and Data Structures</a:t>
            </a:r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D51A-C1C7-4F6F-ADB4-90C3724E8DB4}" type="slidenum">
              <a:rPr lang="en-IN" smtClean="0"/>
              <a:t>9</a:t>
            </a:fld>
            <a:endParaRPr lang="en-IN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Lecture #05: © DSamanta</a:t>
            </a:r>
            <a:endParaRPr lang="en-IN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3"/>
              <p:cNvSpPr txBox="1">
                <a:spLocks noChangeArrowheads="1"/>
              </p:cNvSpPr>
              <p:nvPr/>
            </p:nvSpPr>
            <p:spPr>
              <a:xfrm>
                <a:off x="304800" y="1268760"/>
                <a:ext cx="8659688" cy="4800600"/>
              </a:xfrm>
              <a:prstGeom prst="rect">
                <a:avLst/>
              </a:prstGeom>
            </p:spPr>
            <p:txBody>
              <a:bodyPr/>
              <a:lstStyle>
                <a:lvl1pPr marL="228600" indent="-182880" algn="l" defTabSz="914400" rtl="0" eaLnBrk="1" latinLnBrk="0" hangingPunct="1">
                  <a:spcBef>
                    <a:spcPct val="20000"/>
                  </a:spcBef>
                  <a:spcAft>
                    <a:spcPts val="300"/>
                  </a:spcAft>
                  <a:buClr>
                    <a:schemeClr val="accent6">
                      <a:lumMod val="75000"/>
                    </a:schemeClr>
                  </a:buClr>
                  <a:buSzPct val="130000"/>
                  <a:buFont typeface="Georgia" pitchFamily="18" charset="0"/>
                  <a:buChar char="*"/>
                  <a:defRPr sz="22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1pPr>
                <a:lvl2pPr marL="548640" indent="-182880" algn="l" defTabSz="914400" rtl="0" eaLnBrk="1" latinLnBrk="0" hangingPunct="1">
                  <a:spcBef>
                    <a:spcPct val="20000"/>
                  </a:spcBef>
                  <a:spcAft>
                    <a:spcPts val="300"/>
                  </a:spcAft>
                  <a:buClr>
                    <a:schemeClr val="accent6">
                      <a:lumMod val="75000"/>
                    </a:schemeClr>
                  </a:buClr>
                  <a:buSzPct val="130000"/>
                  <a:buFont typeface="Georgia" pitchFamily="18" charset="0"/>
                  <a:buChar char="*"/>
                  <a:defRPr sz="20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2pPr>
                <a:lvl3pPr marL="822960" indent="-182880" algn="l" defTabSz="914400" rtl="0" eaLnBrk="1" latinLnBrk="0" hangingPunct="1">
                  <a:spcBef>
                    <a:spcPct val="20000"/>
                  </a:spcBef>
                  <a:spcAft>
                    <a:spcPts val="300"/>
                  </a:spcAft>
                  <a:buClr>
                    <a:schemeClr val="accent6">
                      <a:lumMod val="75000"/>
                    </a:schemeClr>
                  </a:buClr>
                  <a:buSzPct val="130000"/>
                  <a:buFont typeface="Georgia" pitchFamily="18" charset="0"/>
                  <a:buChar char="*"/>
                  <a:defRPr sz="18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3pPr>
                <a:lvl4pPr marL="1097280" indent="-182880" algn="l" defTabSz="914400" rtl="0" eaLnBrk="1" latinLnBrk="0" hangingPunct="1">
                  <a:spcBef>
                    <a:spcPct val="20000"/>
                  </a:spcBef>
                  <a:spcAft>
                    <a:spcPts val="300"/>
                  </a:spcAft>
                  <a:buClr>
                    <a:schemeClr val="accent6">
                      <a:lumMod val="75000"/>
                    </a:schemeClr>
                  </a:buClr>
                  <a:buSzPct val="130000"/>
                  <a:buFont typeface="Georgia" pitchFamily="18" charset="0"/>
                  <a:buChar char="*"/>
                  <a:defRPr sz="16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4pPr>
                <a:lvl5pPr marL="1389888" indent="-182880" algn="l" defTabSz="914400" rtl="0" eaLnBrk="1" latinLnBrk="0" hangingPunct="1">
                  <a:spcBef>
                    <a:spcPct val="20000"/>
                  </a:spcBef>
                  <a:spcAft>
                    <a:spcPts val="300"/>
                  </a:spcAft>
                  <a:buClr>
                    <a:schemeClr val="accent6">
                      <a:lumMod val="75000"/>
                    </a:schemeClr>
                  </a:buClr>
                  <a:buSzPct val="130000"/>
                  <a:buFont typeface="Georgia" pitchFamily="18" charset="0"/>
                  <a:buChar char="*"/>
                  <a:defRPr sz="14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5pPr>
                <a:lvl6pPr marL="1664208" indent="-182880" algn="l" defTabSz="914400" rtl="0" eaLnBrk="1" latinLnBrk="0" hangingPunct="1">
                  <a:spcBef>
                    <a:spcPct val="20000"/>
                  </a:spcBef>
                  <a:spcAft>
                    <a:spcPts val="300"/>
                  </a:spcAft>
                  <a:buClr>
                    <a:schemeClr val="accent6">
                      <a:lumMod val="75000"/>
                    </a:schemeClr>
                  </a:buClr>
                  <a:buSzPct val="130000"/>
                  <a:buFont typeface="Georgia" pitchFamily="18" charset="0"/>
                  <a:buChar char="*"/>
                  <a:defRPr sz="14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6pPr>
                <a:lvl7pPr marL="1965960" indent="-182880" algn="l" defTabSz="914400" rtl="0" eaLnBrk="1" latinLnBrk="0" hangingPunct="1">
                  <a:spcBef>
                    <a:spcPct val="20000"/>
                  </a:spcBef>
                  <a:spcAft>
                    <a:spcPts val="300"/>
                  </a:spcAft>
                  <a:buClr>
                    <a:schemeClr val="accent6">
                      <a:lumMod val="75000"/>
                    </a:schemeClr>
                  </a:buClr>
                  <a:buSzPct val="130000"/>
                  <a:buFont typeface="Georgia" pitchFamily="18" charset="0"/>
                  <a:buChar char="*"/>
                  <a:defRPr sz="14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7pPr>
                <a:lvl8pPr marL="2286000" indent="-182880" algn="l" defTabSz="914400" rtl="0" eaLnBrk="1" latinLnBrk="0" hangingPunct="1">
                  <a:spcBef>
                    <a:spcPct val="20000"/>
                  </a:spcBef>
                  <a:spcAft>
                    <a:spcPts val="300"/>
                  </a:spcAft>
                  <a:buClr>
                    <a:schemeClr val="accent6">
                      <a:lumMod val="75000"/>
                    </a:schemeClr>
                  </a:buClr>
                  <a:buSzPct val="130000"/>
                  <a:buFont typeface="Georgia" pitchFamily="18" charset="0"/>
                  <a:buChar char="*"/>
                  <a:defRPr sz="14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8pPr>
                <a:lvl9pPr marL="2587752" indent="-182880" algn="l" defTabSz="914400" rtl="0" eaLnBrk="1" latinLnBrk="0" hangingPunct="1">
                  <a:spcBef>
                    <a:spcPct val="20000"/>
                  </a:spcBef>
                  <a:spcAft>
                    <a:spcPts val="300"/>
                  </a:spcAft>
                  <a:buClr>
                    <a:schemeClr val="accent6">
                      <a:lumMod val="75000"/>
                    </a:schemeClr>
                  </a:buClr>
                  <a:buSzPct val="130000"/>
                  <a:buFont typeface="Georgia" pitchFamily="18" charset="0"/>
                  <a:buChar char="*"/>
                  <a:defRPr sz="14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buFont typeface="Arial" panose="020B0604020202020204" pitchFamily="34" charset="0"/>
                  <a:buChar char="•"/>
                </a:pPr>
                <a:r>
                  <a:rPr lang="en-US" sz="2600" dirty="0" smtClean="0">
                    <a:solidFill>
                      <a:srgbClr val="C00000"/>
                    </a:solidFill>
                    <a:latin typeface="Times New Roman" pitchFamily="18" charset="0"/>
                    <a:cs typeface="Times New Roman" pitchFamily="18" charset="0"/>
                  </a:rPr>
                  <a:t>It should be possible to express the problem in recursive form.</a:t>
                </a:r>
              </a:p>
              <a:p>
                <a:pPr lvl="8">
                  <a:spcBef>
                    <a:spcPts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</a:pPr>
                <a:endParaRPr lang="en-US" sz="800" dirty="0" smtClean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marL="365760" lvl="1" indent="0">
                  <a:buNone/>
                </a:pPr>
                <a:r>
                  <a:rPr lang="en-US" sz="2400" dirty="0" smtClean="0">
                    <a:solidFill>
                      <a:srgbClr val="B808BC"/>
                    </a:solidFill>
                    <a:latin typeface="Times New Roman" pitchFamily="18" charset="0"/>
                    <a:cs typeface="Times New Roman" pitchFamily="18" charset="0"/>
                  </a:rPr>
                  <a:t>Examples</a:t>
                </a:r>
              </a:p>
              <a:p>
                <a:pPr marL="640080" lvl="2" indent="0">
                  <a:lnSpc>
                    <a:spcPct val="150000"/>
                  </a:lnSpc>
                  <a:buNone/>
                </a:pPr>
                <a:r>
                  <a:rPr lang="en-US" sz="2000" dirty="0">
                    <a:solidFill>
                      <a:srgbClr val="B808BC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factorial(n) = n</a:t>
                </a:r>
                <a14:m>
                  <m:oMath xmlns:m="http://schemas.openxmlformats.org/officeDocument/2006/math">
                    <m:r>
                      <a:rPr lang="en-US" sz="2000" i="1" dirty="0">
                        <a:solidFill>
                          <a:srgbClr val="B808BC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itchFamily="18" charset="0"/>
                      </a:rPr>
                      <m:t>×</m:t>
                    </m:r>
                  </m:oMath>
                </a14:m>
                <a:r>
                  <a:rPr lang="en-US" sz="2000" dirty="0">
                    <a:solidFill>
                      <a:srgbClr val="B808BC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factorial(n-1)</a:t>
                </a:r>
              </a:p>
              <a:p>
                <a:pPr marL="640080" lvl="2" indent="0">
                  <a:lnSpc>
                    <a:spcPct val="150000"/>
                  </a:lnSpc>
                  <a:buNone/>
                </a:pPr>
                <a:r>
                  <a:rPr lang="en-US" sz="2000" dirty="0" err="1">
                    <a:solidFill>
                      <a:srgbClr val="B808BC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fibonacci</a:t>
                </a:r>
                <a:r>
                  <a:rPr lang="en-US" sz="2000" dirty="0">
                    <a:solidFill>
                      <a:srgbClr val="B808BC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(n) = </a:t>
                </a:r>
                <a:r>
                  <a:rPr lang="en-US" sz="2000" dirty="0" err="1">
                    <a:solidFill>
                      <a:srgbClr val="B808BC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fibonacci</a:t>
                </a:r>
                <a:r>
                  <a:rPr lang="en-US" sz="2000" dirty="0">
                    <a:solidFill>
                      <a:srgbClr val="B808BC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(n-1) + </a:t>
                </a:r>
                <a:r>
                  <a:rPr lang="en-US" sz="2000" dirty="0" err="1">
                    <a:solidFill>
                      <a:srgbClr val="B808BC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fibonacci</a:t>
                </a:r>
                <a:r>
                  <a:rPr lang="en-US" sz="2000" dirty="0">
                    <a:solidFill>
                      <a:srgbClr val="B808BC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(n-2)</a:t>
                </a:r>
              </a:p>
              <a:p>
                <a:pPr marL="640080" lvl="2" indent="0">
                  <a:lnSpc>
                    <a:spcPct val="150000"/>
                  </a:lnSpc>
                  <a:buNone/>
                </a:pPr>
                <a:r>
                  <a:rPr lang="en-US" sz="2000" dirty="0" err="1">
                    <a:solidFill>
                      <a:srgbClr val="B808BC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gcd</a:t>
                </a:r>
                <a:r>
                  <a:rPr lang="en-US" sz="2000" dirty="0">
                    <a:solidFill>
                      <a:srgbClr val="B808BC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(</a:t>
                </a:r>
                <a:r>
                  <a:rPr lang="en-US" sz="2000" dirty="0" err="1">
                    <a:solidFill>
                      <a:srgbClr val="B808BC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m,n</a:t>
                </a:r>
                <a:r>
                  <a:rPr lang="en-US" sz="2000" dirty="0">
                    <a:solidFill>
                      <a:srgbClr val="B808BC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) = if m&gt;n </a:t>
                </a:r>
                <a:r>
                  <a:rPr lang="en-US" sz="2000" dirty="0" err="1" smtClean="0">
                    <a:solidFill>
                      <a:srgbClr val="B808BC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gcd</a:t>
                </a:r>
                <a:r>
                  <a:rPr lang="en-US" sz="2000" dirty="0" smtClean="0">
                    <a:solidFill>
                      <a:srgbClr val="B808BC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(m-n, n) else </a:t>
                </a:r>
                <a:r>
                  <a:rPr lang="en-US" sz="2000" dirty="0" err="1">
                    <a:solidFill>
                      <a:srgbClr val="B808BC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gcd</a:t>
                </a:r>
                <a:r>
                  <a:rPr lang="en-US" sz="2000" dirty="0">
                    <a:solidFill>
                      <a:srgbClr val="B808BC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(m, n-m)</a:t>
                </a:r>
              </a:p>
              <a:p>
                <a:pPr marL="640080" lvl="2" indent="0">
                  <a:lnSpc>
                    <a:spcPct val="150000"/>
                  </a:lnSpc>
                  <a:buNone/>
                </a:pPr>
                <a:r>
                  <a:rPr lang="en-US" sz="2000" dirty="0">
                    <a:solidFill>
                      <a:srgbClr val="B808BC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T(n) = n + 2</a:t>
                </a:r>
                <a14:m>
                  <m:oMath xmlns:m="http://schemas.openxmlformats.org/officeDocument/2006/math">
                    <m:r>
                      <a:rPr lang="en-US" sz="2000" i="1" dirty="0">
                        <a:solidFill>
                          <a:srgbClr val="B808BC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itchFamily="18" charset="0"/>
                      </a:rPr>
                      <m:t>×</m:t>
                    </m:r>
                  </m:oMath>
                </a14:m>
                <a:r>
                  <a:rPr lang="en-US" sz="2000" dirty="0">
                    <a:solidFill>
                      <a:srgbClr val="B808BC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T(n-1)</a:t>
                </a:r>
              </a:p>
              <a:p>
                <a:pPr lvl="1">
                  <a:buFontTx/>
                  <a:buNone/>
                </a:pPr>
                <a:endParaRPr lang="en-US" sz="24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8" name="Rectangl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1268760"/>
                <a:ext cx="8659688" cy="4800600"/>
              </a:xfrm>
              <a:prstGeom prst="rect">
                <a:avLst/>
              </a:prstGeom>
              <a:blipFill rotWithShape="0">
                <a:blip r:embed="rId2"/>
                <a:stretch>
                  <a:fillRect l="-1126" t="-2919" r="-112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88182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3521</TotalTime>
  <Words>3132</Words>
  <Application>Microsoft Office PowerPoint</Application>
  <PresentationFormat>On-screen Show (4:3)</PresentationFormat>
  <Paragraphs>724</Paragraphs>
  <Slides>40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50" baseType="lpstr">
      <vt:lpstr>宋体</vt:lpstr>
      <vt:lpstr>Arial</vt:lpstr>
      <vt:lpstr>Arial Narrow</vt:lpstr>
      <vt:lpstr>Calibri</vt:lpstr>
      <vt:lpstr>Cambria Math</vt:lpstr>
      <vt:lpstr>Courier New</vt:lpstr>
      <vt:lpstr>Georgia</vt:lpstr>
      <vt:lpstr>Times New Roman</vt:lpstr>
      <vt:lpstr>Trebuchet MS</vt:lpstr>
      <vt:lpstr>Slipstream</vt:lpstr>
      <vt:lpstr>Programming and Data Structures</vt:lpstr>
      <vt:lpstr>PowerPoint Presentation</vt:lpstr>
      <vt:lpstr>Today’s Discussion…</vt:lpstr>
      <vt:lpstr>Concept of Recursion</vt:lpstr>
      <vt:lpstr>Recursion</vt:lpstr>
      <vt:lpstr>Some Examples of Recursion</vt:lpstr>
      <vt:lpstr>Some Examples of Recursion</vt:lpstr>
      <vt:lpstr>Important Points to be Noted</vt:lpstr>
      <vt:lpstr>Important Points to be Noted</vt:lpstr>
      <vt:lpstr>Important Points to be Noted</vt:lpstr>
      <vt:lpstr>Some Examples of Recursion</vt:lpstr>
      <vt:lpstr>Recursive Function for n!</vt:lpstr>
      <vt:lpstr>Factorial Execution</vt:lpstr>
      <vt:lpstr>Factorial Execution</vt:lpstr>
      <vt:lpstr>Factorial Execution</vt:lpstr>
      <vt:lpstr>Recursive Function for F(n)</vt:lpstr>
      <vt:lpstr>Fibonacci Series Execution</vt:lpstr>
      <vt:lpstr>Tracing Execution</vt:lpstr>
      <vt:lpstr>Recursive Function for gcd(m,n)</vt:lpstr>
      <vt:lpstr>GCD Execution</vt:lpstr>
      <vt:lpstr>Performance Comparison of GCDs</vt:lpstr>
      <vt:lpstr>Recursive Function for T(n)</vt:lpstr>
      <vt:lpstr>Towers of Hanoi Problem</vt:lpstr>
      <vt:lpstr>Towers of Hanoi Problem</vt:lpstr>
      <vt:lpstr>Towers of Hanoi Problem</vt:lpstr>
      <vt:lpstr>Towers of Hanoi Problem</vt:lpstr>
      <vt:lpstr>Towers of Hanoi – Execution</vt:lpstr>
      <vt:lpstr>Points to be Noted</vt:lpstr>
      <vt:lpstr>Recursion Versus Iteration</vt:lpstr>
      <vt:lpstr>How are function calls implemented?</vt:lpstr>
      <vt:lpstr>Function calls implementation</vt:lpstr>
      <vt:lpstr>PowerPoint Presentation</vt:lpstr>
      <vt:lpstr>What happens for recursive calls?</vt:lpstr>
      <vt:lpstr>Example:: main() calls fact(3)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IIT Kharagpur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and Data Structures</dc:title>
  <dc:creator>Debasis Samanta</dc:creator>
  <cp:lastModifiedBy>ds</cp:lastModifiedBy>
  <cp:revision>235</cp:revision>
  <dcterms:created xsi:type="dcterms:W3CDTF">2016-12-06T07:31:32Z</dcterms:created>
  <dcterms:modified xsi:type="dcterms:W3CDTF">2017-02-07T21:18:50Z</dcterms:modified>
</cp:coreProperties>
</file>